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8"/>
  </p:notesMasterIdLst>
  <p:sldIdLst>
    <p:sldId id="617" r:id="rId2"/>
    <p:sldId id="805" r:id="rId3"/>
    <p:sldId id="810" r:id="rId4"/>
    <p:sldId id="789" r:id="rId5"/>
    <p:sldId id="811" r:id="rId6"/>
    <p:sldId id="771" r:id="rId7"/>
    <p:sldId id="775" r:id="rId8"/>
    <p:sldId id="776" r:id="rId9"/>
    <p:sldId id="812" r:id="rId10"/>
    <p:sldId id="777" r:id="rId11"/>
    <p:sldId id="770" r:id="rId12"/>
    <p:sldId id="778" r:id="rId13"/>
    <p:sldId id="817" r:id="rId14"/>
    <p:sldId id="818" r:id="rId15"/>
    <p:sldId id="809" r:id="rId16"/>
    <p:sldId id="803" r:id="rId17"/>
  </p:sldIdLst>
  <p:sldSz cx="12192000" cy="6858000"/>
  <p:notesSz cx="6858000" cy="9144000"/>
  <p:embeddedFontLst>
    <p:embeddedFont>
      <p:font typeface="맑은 고딕" panose="020B0503020000020004" pitchFamily="50" charset="-127"/>
      <p:regular r:id="rId19"/>
      <p:bold r:id="rId20"/>
    </p:embeddedFont>
    <p:embeddedFont>
      <p:font typeface="Cambria Math" panose="02040503050406030204" pitchFamily="18" charset="0"/>
      <p:regular r:id="rId21"/>
    </p:embeddedFont>
    <p:embeddedFont>
      <p:font typeface="Roboto" panose="020B0600000101010101" charset="0"/>
      <p:regular r:id="rId22"/>
      <p:bold r:id="rId23"/>
      <p:italic r:id="rId24"/>
      <p:boldItalic r:id="rId25"/>
    </p:embeddedFont>
    <p:embeddedFont>
      <p:font typeface="나눔바른고딕" panose="020B0600000101010101" charset="-127"/>
      <p:regular r:id="rId26"/>
      <p:bold r:id="rId2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2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546A"/>
    <a:srgbClr val="4472C4"/>
    <a:srgbClr val="FFFFFF"/>
    <a:srgbClr val="CCCCCC"/>
    <a:srgbClr val="ADB9CA"/>
    <a:srgbClr val="385723"/>
    <a:srgbClr val="7030A0"/>
    <a:srgbClr val="7671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58" autoAdjust="0"/>
    <p:restoredTop sz="92924" autoAdjust="0"/>
  </p:normalViewPr>
  <p:slideViewPr>
    <p:cSldViewPr snapToGrid="0" showGuides="1">
      <p:cViewPr varScale="1">
        <p:scale>
          <a:sx n="107" d="100"/>
          <a:sy n="107" d="100"/>
        </p:scale>
        <p:origin x="696" y="114"/>
      </p:cViewPr>
      <p:guideLst>
        <p:guide orient="horz" pos="202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나눔바른고딕" panose="020B0600000101010101" charset="-127"/>
                <a:ea typeface="나눔바른고딕" panose="020B0600000101010101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나눔바른고딕" panose="020B0600000101010101" charset="-127"/>
                <a:ea typeface="나눔바른고딕" panose="020B0600000101010101" charset="-127"/>
              </a:defRPr>
            </a:lvl1pPr>
          </a:lstStyle>
          <a:p>
            <a:fld id="{36157561-DE3D-498D-953F-7179752B0750}" type="datetimeFigureOut">
              <a:rPr lang="ko-KR" altLang="en-US" smtClean="0"/>
              <a:pPr/>
              <a:t>2022-05-30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나눔바른고딕" panose="020B0600000101010101" charset="-127"/>
                <a:ea typeface="나눔바른고딕" panose="020B0600000101010101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나눔바른고딕" panose="020B0600000101010101" charset="-127"/>
                <a:ea typeface="나눔바른고딕" panose="020B0600000101010101" charset="-127"/>
              </a:defRPr>
            </a:lvl1pPr>
          </a:lstStyle>
          <a:p>
            <a:fld id="{698A2C15-5F29-4CA0-9E0C-0602E19104C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459090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나눔바른고딕" panose="020B0600000101010101" charset="-127"/>
        <a:ea typeface="나눔바른고딕" panose="020B0600000101010101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나눔바른고딕" panose="020B0600000101010101" charset="-127"/>
        <a:ea typeface="나눔바른고딕" panose="020B0600000101010101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나눔바른고딕" panose="020B0600000101010101" charset="-127"/>
        <a:ea typeface="나눔바른고딕" panose="020B0600000101010101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나눔바른고딕" panose="020B0600000101010101" charset="-127"/>
        <a:ea typeface="나눔바른고딕" panose="020B0600000101010101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나눔바른고딕" panose="020B0600000101010101" charset="-127"/>
        <a:ea typeface="나눔바른고딕" panose="020B0600000101010101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8A2C15-5F29-4CA0-9E0C-0602E19104C3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616725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8A2C15-5F29-4CA0-9E0C-0602E19104C3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83823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8A2C15-5F29-4CA0-9E0C-0602E19104C3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67997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8A2C15-5F29-4CA0-9E0C-0602E19104C3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42385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8A2C15-5F29-4CA0-9E0C-0602E19104C3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80467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8A2C15-5F29-4CA0-9E0C-0602E19104C3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20405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8A2C15-5F29-4CA0-9E0C-0602E19104C3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59215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8A2C15-5F29-4CA0-9E0C-0602E19104C3}" type="slidenum">
              <a:rPr lang="ko-KR" altLang="en-US" smtClean="0"/>
              <a:pPr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281060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8A2C15-5F29-4CA0-9E0C-0602E19104C3}" type="slidenum">
              <a:rPr lang="ko-KR" altLang="en-US" smtClean="0"/>
              <a:pPr/>
              <a:t>13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891707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18-39</a:t>
            </a:r>
          </a:p>
          <a:p>
            <a:r>
              <a:rPr lang="en-US" altLang="ko-KR" dirty="0" smtClean="0"/>
              <a:t>01:25-01:31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8A2C15-5F29-4CA0-9E0C-0602E19104C3}" type="slidenum">
              <a:rPr lang="ko-KR" altLang="en-US" smtClean="0"/>
              <a:pPr/>
              <a:t>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151032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D9FB8F-F319-4711-9B26-4DD9D06FD4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553419"/>
            <a:ext cx="9144000" cy="875581"/>
          </a:xfrm>
        </p:spPr>
        <p:txBody>
          <a:bodyPr anchor="b">
            <a:normAutofit/>
          </a:bodyPr>
          <a:lstStyle>
            <a:lvl1pPr algn="ctr">
              <a:defRPr sz="480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DD5E78C-B6DC-492C-B4E7-99DCCE0078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429000"/>
            <a:ext cx="9144000" cy="656050"/>
          </a:xfrm>
        </p:spPr>
        <p:txBody>
          <a:bodyPr>
            <a:normAutofit/>
          </a:bodyPr>
          <a:lstStyle>
            <a:lvl1pPr marL="0" indent="0" algn="ctr">
              <a:buNone/>
              <a:defRPr sz="4800">
                <a:latin typeface="Cambria Math" panose="02040503050406030204" pitchFamily="18" charset="0"/>
                <a:ea typeface="나눔바른고딕" panose="020B0603020101020101" pitchFamily="50" charset="-127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393775A-8599-4CCD-9F6A-0642687144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3D9E0-3560-46F2-8415-C1BA49046C6A}" type="datetime1">
              <a:rPr lang="ko-KR" altLang="en-US" smtClean="0"/>
              <a:t>2022-05-30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8CA1002-B085-4FD4-8E22-F81DFAE6D9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95F2A4C-F13E-4158-B74A-662DDC541D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629E3-1014-4081-99A7-DCD5639AA943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4411E16-9CF3-45C2-A873-8C92D7B9438F}"/>
              </a:ext>
            </a:extLst>
          </p:cNvPr>
          <p:cNvSpPr/>
          <p:nvPr userDrawn="1"/>
        </p:nvSpPr>
        <p:spPr>
          <a:xfrm>
            <a:off x="10511" y="5584312"/>
            <a:ext cx="12192000" cy="65605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09697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CD1867-B87D-4F68-AECB-9F2E0646CD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E965D5B-9DA2-4754-9B64-9D2684D68C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8E948D5-DB88-4916-8974-0916FC6ADF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AD74BF9-71AB-4A3C-A1FA-960412FAA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C957AE-F35D-44E4-94F2-6CCE206BB281}" type="datetime1">
              <a:rPr lang="ko-KR" altLang="en-US" smtClean="0"/>
              <a:t>2022-05-30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00CD829-874C-479D-A509-F73736587E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7C77222-26AE-478F-B29C-876082D33F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629E3-1014-4081-99A7-DCD5639AA9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63060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ADBAC2-B725-4049-B8E2-EE19F598E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6EB05F5-727F-4F36-8A16-2936263862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926CDB1-6FAA-48F4-93DF-82F518C128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C5B7B9-8527-4675-B0A0-F6264F2FF6F4}" type="datetime1">
              <a:rPr lang="ko-KR" altLang="en-US" smtClean="0"/>
              <a:t>2022-05-30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82E8C77-5FE1-495E-8F79-C70B0DA108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843A397-DADE-47A8-A29C-4D070B334A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629E3-1014-4081-99A7-DCD5639AA9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54673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881B585-6BDE-44FD-981A-354B6A0B743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2E8779C-B742-4C21-8492-95A045BF2D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90A364-C254-49F4-8132-D3B472513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E98F0-51F6-44EF-9F93-3070AECE0C47}" type="datetime1">
              <a:rPr lang="ko-KR" altLang="en-US" smtClean="0"/>
              <a:t>2022-05-30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7B5E139-2E74-48D7-8B8A-5C4382B88F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87EECD2-EED3-4389-9555-C95BD13C5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629E3-1014-4081-99A7-DCD5639AA9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24176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D9FB8F-F319-4711-9B26-4DD9D06FD4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553419"/>
            <a:ext cx="9144000" cy="875581"/>
          </a:xfrm>
        </p:spPr>
        <p:txBody>
          <a:bodyPr anchor="b">
            <a:normAutofit/>
          </a:bodyPr>
          <a:lstStyle>
            <a:lvl1pPr algn="ctr">
              <a:defRPr sz="480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DD5E78C-B6DC-492C-B4E7-99DCCE0078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429000"/>
            <a:ext cx="9144000" cy="656050"/>
          </a:xfrm>
        </p:spPr>
        <p:txBody>
          <a:bodyPr>
            <a:normAutofit/>
          </a:bodyPr>
          <a:lstStyle>
            <a:lvl1pPr marL="0" indent="0" algn="ctr">
              <a:buNone/>
              <a:defRPr sz="4800">
                <a:latin typeface="Cambria Math" panose="02040503050406030204" pitchFamily="18" charset="0"/>
                <a:ea typeface="나눔바른고딕" panose="020B0603020101020101" pitchFamily="50" charset="-127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393775A-8599-4CCD-9F6A-0642687144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3D9E0-3560-46F2-8415-C1BA49046C6A}" type="datetime1">
              <a:rPr lang="ko-KR" altLang="en-US" smtClean="0"/>
              <a:t>2022-05-30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8CA1002-B085-4FD4-8E22-F81DFAE6D9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95F2A4C-F13E-4158-B74A-662DDC541D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629E3-1014-4081-99A7-DCD5639AA943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27CB3BB6-E83E-4400-B402-E56DA7800A2B}"/>
              </a:ext>
            </a:extLst>
          </p:cNvPr>
          <p:cNvSpPr txBox="1">
            <a:spLocks/>
          </p:cNvSpPr>
          <p:nvPr userDrawn="1"/>
        </p:nvSpPr>
        <p:spPr>
          <a:xfrm>
            <a:off x="-1" y="0"/>
            <a:ext cx="12191999" cy="656050"/>
          </a:xfrm>
          <a:prstGeom prst="rect">
            <a:avLst/>
          </a:prstGeom>
          <a:solidFill>
            <a:srgbClr val="44546A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3200" b="1" kern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1pPr>
          </a:lstStyle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023072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11D79B-8FB3-418C-B7E7-2A787002C2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656050"/>
          </a:xfrm>
          <a:solidFill>
            <a:srgbClr val="44546A"/>
          </a:solidFill>
        </p:spPr>
        <p:txBody>
          <a:bodyPr>
            <a:normAutofit/>
          </a:bodyPr>
          <a:lstStyle>
            <a:lvl1pPr>
              <a:defRPr lang="ko-KR" altLang="en-US" sz="3200" b="1" kern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1pPr>
          </a:lstStyle>
          <a:p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35794C2-887C-4EAF-AC22-BBFC2FE6AB2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17096" y="656050"/>
            <a:ext cx="11974901" cy="5700300"/>
          </a:xfrm>
        </p:spPr>
        <p:txBody>
          <a:bodyPr>
            <a:noAutofit/>
          </a:bodyPr>
          <a:lstStyle>
            <a:lvl1pPr marL="228600" indent="-228600">
              <a:lnSpc>
                <a:spcPct val="150000"/>
              </a:lnSpc>
              <a:buFont typeface="나눔바른고딕" panose="020B0603020101020101" pitchFamily="50" charset="-127"/>
              <a:buChar char="◼"/>
              <a:defRPr sz="320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  <a:lvl2pPr marL="685800" indent="-228600">
              <a:lnSpc>
                <a:spcPct val="150000"/>
              </a:lnSpc>
              <a:buFont typeface="나눔바른고딕" panose="020B0603020101020101" pitchFamily="50" charset="-127"/>
              <a:buChar char="◻"/>
              <a:defRPr sz="280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2pPr>
            <a:lvl3pPr marL="1143000" indent="-228600">
              <a:buFont typeface="Wingdings" panose="05000000000000000000" pitchFamily="2" charset="2"/>
              <a:buChar char="§"/>
              <a:defRPr sz="240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3pPr>
            <a:lvl4pPr marL="1600200" indent="-228600">
              <a:buFont typeface="나눔바른고딕" panose="020B0603020101020101" pitchFamily="50" charset="-127"/>
              <a:buChar char="◻"/>
              <a:defRPr sz="200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4pPr>
            <a:lvl5pPr marL="2114550" indent="-285750">
              <a:buFont typeface="나눔바른고딕" panose="020B0603020101020101" pitchFamily="50" charset="-127"/>
              <a:buChar char="▶"/>
              <a:defRPr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5pPr>
            <a:lvl6pPr marL="2571750" indent="-285750">
              <a:buFont typeface="나눔바른고딕" panose="020B0603020101020101" pitchFamily="50" charset="-127"/>
              <a:buChar char="▷"/>
              <a:defRPr sz="160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6pPr>
            <a:lvl7pPr>
              <a:defRPr sz="140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7pPr>
            <a:lvl8pPr marL="3429000" indent="-228600">
              <a:buFont typeface="맑은 고딕" panose="020B0503020000020004" pitchFamily="50" charset="-127"/>
              <a:buChar char="※"/>
              <a:defRPr sz="1200">
                <a:latin typeface="나눔바른고딕" panose="020B0600000101010101" charset="-127"/>
                <a:ea typeface="나눔바른고딕" panose="020B0600000101010101" charset="-127"/>
              </a:defRPr>
            </a:lvl8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  <a:endParaRPr lang="en-US" altLang="ko-KR" dirty="0"/>
          </a:p>
          <a:p>
            <a:pPr lvl="4"/>
            <a:r>
              <a:rPr lang="ko-KR" altLang="en-US" dirty="0"/>
              <a:t>다섯째 수준</a:t>
            </a:r>
            <a:endParaRPr lang="en-US" altLang="ko-KR" dirty="0"/>
          </a:p>
          <a:p>
            <a:pPr lvl="5"/>
            <a:r>
              <a:rPr lang="ko-KR" altLang="en-US" dirty="0"/>
              <a:t>여섯째 수준</a:t>
            </a:r>
            <a:endParaRPr lang="en-US" altLang="ko-KR" dirty="0"/>
          </a:p>
          <a:p>
            <a:pPr lvl="6"/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일곱째 수준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7"/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여덟째 수준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CDD97EC-8AD0-4F0C-AE64-BD91A3283C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3C1CCA-B74B-46DE-955F-821EF0507D28}" type="datetime1">
              <a:rPr lang="ko-KR" altLang="en-US" smtClean="0"/>
              <a:t>2022-05-30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441F3BC-0019-4F26-9E51-E744131797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E988BFE-67FB-4D64-8278-BE9FCE2D46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629E3-1014-4081-99A7-DCD5639AA9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52572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B11222-3F6F-4AE6-8DD7-4AD0885C1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8F0415A-DA84-435A-9357-541935870B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162FB97-433C-4CCC-87D8-AF7094F11C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AD748-C4B9-4E8C-9537-2385EF1B56DE}" type="datetime1">
              <a:rPr lang="ko-KR" altLang="en-US" smtClean="0"/>
              <a:t>2022-05-30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E24E61A-B76E-4772-9FBD-D37B883CFB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22D6F9C-D8EB-44A7-951B-DA66BE2B0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629E3-1014-4081-99A7-DCD5639AA9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23720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C58A94-9C12-4C91-9472-567143620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4FCF6E-6AC4-4C66-8B11-B361AE44E4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8384A11-DE83-4307-A875-8AC0EC553C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C7C0435-E2D6-45D9-A268-831C39F46F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715D6-6B5C-4E14-97DC-058833448B97}" type="datetime1">
              <a:rPr lang="ko-KR" altLang="en-US" smtClean="0"/>
              <a:t>2022-05-30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EB4495F-6358-40CC-9757-38082A4031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BA90ADD-9B62-4692-91F4-A309BE7F00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629E3-1014-4081-99A7-DCD5639AA9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59459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2FD8C0-36AC-4B21-84F2-0D4CFB43CB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67FD367-B76F-4372-98DB-A3373EA7B2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B027FF3-D5D7-4EE7-A4A3-6827F7F5DD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C5682CF-1D12-43BE-ADED-FF8A97CA94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A9B57C7-CF3D-4807-9910-35B68C6F79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128494A-BFEF-4A02-A4CD-B56CA1055A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20F36-F9F0-4746-875D-6B85ECB1F482}" type="datetime1">
              <a:rPr lang="ko-KR" altLang="en-US" smtClean="0"/>
              <a:t>2022-05-30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1B2E367-B6BD-47C6-A449-46CFFDBDD0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D067510-3474-40D5-99BC-7E10CE4C9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629E3-1014-4081-99A7-DCD5639AA9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94253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3FB86D-02D2-4602-9B4D-0E4E72FEA0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EDB843A-6292-4AB1-9ABB-86E90C0B67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DDA62-B734-402D-9EA2-BC52621B9C92}" type="datetime1">
              <a:rPr lang="ko-KR" altLang="en-US" smtClean="0"/>
              <a:t>2022-05-30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5D47C62-CA93-45E4-9E80-E79BAFD208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8F4DF87-A5BC-4A77-BDBD-7DA8D08D36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629E3-1014-4081-99A7-DCD5639AA9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42441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C2C62CE-F3BA-4216-A834-5CB6661DDE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BEFD8E-E015-4369-80B2-FBF53586BE5A}" type="datetime1">
              <a:rPr lang="ko-KR" altLang="en-US" smtClean="0"/>
              <a:t>2022-05-30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93CE9B8-B1F0-4FBE-8C64-6788BE31D8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C293B7D-0ED1-4566-A547-D6887FFEC5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629E3-1014-4081-99A7-DCD5639AA9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67455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60C548-243B-47B5-8793-8B73C234D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D2889AB-00B0-4F7D-A75F-57C9233117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D5DB246-B18E-4FD9-8739-E4F3F26727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1DA8B79-5522-4C72-84E1-A0FD54C688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383F3-6D5B-4593-B008-C40A63E40B5F}" type="datetime1">
              <a:rPr lang="ko-KR" altLang="en-US" smtClean="0"/>
              <a:t>2022-05-30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BE12333-A761-49DC-A526-7BCD3EE14D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CA047AE-0E02-4B2E-AF88-ABBFAE22DB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629E3-1014-4081-99A7-DCD5639AA9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40707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EEDEA7B-00FC-4EB8-9B1E-9BBAA88317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A0F8BEE-9BDF-464B-A93F-CD19D9E294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EE4DE56-29DF-495F-B449-E24855A958D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나눔바른고딕" panose="020B0600000101010101" charset="-127"/>
                <a:ea typeface="나눔바른고딕" panose="020B0600000101010101" charset="-127"/>
              </a:defRPr>
            </a:lvl1pPr>
          </a:lstStyle>
          <a:p>
            <a:fld id="{21FA4668-5221-4663-B696-022E886C522D}" type="datetime1">
              <a:rPr lang="ko-KR" altLang="en-US" smtClean="0"/>
              <a:pPr/>
              <a:t>2022-05-30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1811074-B494-4D90-9022-3B56699253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나눔바른고딕" panose="020B0600000101010101" charset="-127"/>
                <a:ea typeface="나눔바른고딕" panose="020B0600000101010101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E868C46-366F-48B7-9110-0F2E3DBED5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나눔바른고딕" panose="020B0600000101010101" charset="-127"/>
                <a:ea typeface="나눔바른고딕" panose="020B0600000101010101" charset="-127"/>
              </a:defRPr>
            </a:lvl1pPr>
          </a:lstStyle>
          <a:p>
            <a:fld id="{ACF629E3-1014-4081-99A7-DCD5639AA94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221216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나눔바른고딕" panose="020B0600000101010101" charset="-127"/>
          <a:ea typeface="나눔바른고딕" panose="020B0600000101010101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나눔바른고딕" panose="020B0600000101010101" charset="-127"/>
          <a:ea typeface="나눔바른고딕" panose="020B0600000101010101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나눔바른고딕" panose="020B0600000101010101" charset="-127"/>
          <a:ea typeface="나눔바른고딕" panose="020B0600000101010101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나눔바른고딕" panose="020B0600000101010101" charset="-127"/>
          <a:ea typeface="나눔바른고딕" panose="020B0600000101010101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나눔바른고딕" panose="020B0600000101010101" charset="-127"/>
          <a:ea typeface="나눔바른고딕" panose="020B0600000101010101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나눔바른고딕" panose="020B0600000101010101" charset="-127"/>
          <a:ea typeface="나눔바른고딕" panose="020B0600000101010101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9.jpeg"/><Relationship Id="rId7" Type="http://schemas.openxmlformats.org/officeDocument/2006/relationships/image" Target="../media/image13.jpg"/><Relationship Id="rId12" Type="http://schemas.openxmlformats.org/officeDocument/2006/relationships/image" Target="../media/image1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jpeg"/><Relationship Id="rId11" Type="http://schemas.openxmlformats.org/officeDocument/2006/relationships/image" Target="../media/image17.jpeg"/><Relationship Id="rId5" Type="http://schemas.openxmlformats.org/officeDocument/2006/relationships/image" Target="../media/image11.jpeg"/><Relationship Id="rId10" Type="http://schemas.openxmlformats.org/officeDocument/2006/relationships/image" Target="../media/image16.jpeg"/><Relationship Id="rId4" Type="http://schemas.openxmlformats.org/officeDocument/2006/relationships/image" Target="../media/image10.jpeg"/><Relationship Id="rId9" Type="http://schemas.openxmlformats.org/officeDocument/2006/relationships/image" Target="../media/image15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57D1ED92-761F-4B4F-A8C3-B2F5492F98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52252" y="2036699"/>
            <a:ext cx="6887497" cy="1489969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3000" b="1" dirty="0">
                <a:latin typeface="나눔바른고딕" panose="020B0600000101010101" charset="-127"/>
                <a:ea typeface="나눔바른고딕" panose="020B0600000101010101" charset="-127"/>
              </a:rPr>
              <a:t>Emergency Exit detection for the visually impaired people</a:t>
            </a:r>
            <a:endParaRPr lang="ko-KR" altLang="en-US" sz="3000" b="1" dirty="0"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34B2259-9297-48DE-9505-4A4F2C11B2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629E3-1014-4081-99A7-DCD5639AA943}" type="slidenum">
              <a:rPr lang="ko-KR" altLang="en-US" smtClean="0"/>
              <a:t>1</a:t>
            </a:fld>
            <a:endParaRPr lang="ko-KR" altLang="en-US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3467F7E-1403-40F3-8930-5E6C1F87654E}"/>
              </a:ext>
            </a:extLst>
          </p:cNvPr>
          <p:cNvCxnSpPr>
            <a:cxnSpLocks/>
          </p:cNvCxnSpPr>
          <p:nvPr/>
        </p:nvCxnSpPr>
        <p:spPr>
          <a:xfrm>
            <a:off x="582478" y="3526668"/>
            <a:ext cx="11027044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8477281-CFCF-4FE9-AF34-C9FFCA9FD03C}"/>
              </a:ext>
            </a:extLst>
          </p:cNvPr>
          <p:cNvSpPr txBox="1"/>
          <p:nvPr/>
        </p:nvSpPr>
        <p:spPr>
          <a:xfrm>
            <a:off x="1645920" y="3665456"/>
            <a:ext cx="9144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solidFill>
                  <a:srgbClr val="222222"/>
                </a:solidFill>
                <a:latin typeface="Cambria Math" panose="02040503050406030204" pitchFamily="18" charset="0"/>
              </a:rPr>
              <a:t>- </a:t>
            </a:r>
            <a:r>
              <a:rPr lang="ko-KR" altLang="en-US" sz="1600" dirty="0" err="1">
                <a:solidFill>
                  <a:srgbClr val="222222"/>
                </a:solidFill>
                <a:latin typeface="Cambria Math" panose="02040503050406030204" pitchFamily="18" charset="0"/>
              </a:rPr>
              <a:t>자율지능</a:t>
            </a:r>
            <a:r>
              <a:rPr lang="ko-KR" altLang="en-US" sz="1600" dirty="0">
                <a:solidFill>
                  <a:srgbClr val="222222"/>
                </a:solidFill>
                <a:latin typeface="Cambria Math" panose="02040503050406030204" pitchFamily="18" charset="0"/>
              </a:rPr>
              <a:t> </a:t>
            </a:r>
            <a:r>
              <a:rPr lang="en-US" altLang="ko-KR" sz="1600" dirty="0">
                <a:solidFill>
                  <a:srgbClr val="222222"/>
                </a:solidFill>
                <a:latin typeface="Cambria Math" panose="02040503050406030204" pitchFamily="18" charset="0"/>
              </a:rPr>
              <a:t>IOT </a:t>
            </a:r>
            <a:r>
              <a:rPr lang="ko-KR" altLang="en-US" sz="1600" dirty="0">
                <a:solidFill>
                  <a:srgbClr val="222222"/>
                </a:solidFill>
                <a:latin typeface="Cambria Math" panose="02040503050406030204" pitchFamily="18" charset="0"/>
              </a:rPr>
              <a:t>팀 프로젝트 최종 발표 </a:t>
            </a:r>
            <a:r>
              <a:rPr lang="en-US" altLang="ko-KR" sz="1600" dirty="0">
                <a:solidFill>
                  <a:srgbClr val="222222"/>
                </a:solidFill>
                <a:latin typeface="Cambria Math" panose="02040503050406030204" pitchFamily="18" charset="0"/>
              </a:rPr>
              <a:t>-</a:t>
            </a:r>
            <a:endParaRPr lang="ko-KR" altLang="en-US" sz="1600" dirty="0">
              <a:latin typeface="Cambria Math" panose="02040503050406030204" pitchFamily="18" charset="0"/>
            </a:endParaRPr>
          </a:p>
        </p:txBody>
      </p:sp>
      <p:sp>
        <p:nvSpPr>
          <p:cNvPr id="6" name="슬라이드 번호 개체 틀 3">
            <a:extLst>
              <a:ext uri="{FF2B5EF4-FFF2-40B4-BE49-F238E27FC236}">
                <a16:creationId xmlns:a16="http://schemas.microsoft.com/office/drawing/2014/main" id="{934B2259-9297-48DE-9505-4A4F2C11B223}"/>
              </a:ext>
            </a:extLst>
          </p:cNvPr>
          <p:cNvSpPr txBox="1">
            <a:spLocks/>
          </p:cNvSpPr>
          <p:nvPr/>
        </p:nvSpPr>
        <p:spPr>
          <a:xfrm>
            <a:off x="9296400" y="52378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나눔바른고딕" panose="020B0600000101010101" charset="-127"/>
                <a:ea typeface="나눔바른고딕" panose="020B0600000101010101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20520052 </a:t>
            </a:r>
            <a:r>
              <a:rPr lang="ko-KR" altLang="en-US" dirty="0"/>
              <a:t>이도현  </a:t>
            </a:r>
            <a:r>
              <a:rPr lang="en-US" altLang="ko-KR" dirty="0"/>
              <a:t> 20520053 </a:t>
            </a:r>
            <a:r>
              <a:rPr lang="ko-KR" altLang="en-US" dirty="0" err="1"/>
              <a:t>이새롬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173200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8E7B95-2074-8956-313D-1D4C75A31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Experiment </a:t>
            </a:r>
            <a:r>
              <a:rPr lang="en-US" altLang="ko-KR" dirty="0" smtClean="0"/>
              <a:t>Design (5/5)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D19799D-522F-10FD-2F9A-1D8A0EFA11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Setting</a:t>
            </a:r>
          </a:p>
          <a:p>
            <a:pPr lvl="1"/>
            <a:r>
              <a:rPr lang="en-US" altLang="ko-KR" dirty="0" smtClean="0"/>
              <a:t>Batch size: 64</a:t>
            </a:r>
          </a:p>
          <a:p>
            <a:pPr lvl="1"/>
            <a:r>
              <a:rPr lang="en-US" altLang="ko-KR" dirty="0" smtClean="0"/>
              <a:t>Epoch</a:t>
            </a:r>
            <a:r>
              <a:rPr lang="en-US" altLang="ko-KR" dirty="0"/>
              <a:t>: 20</a:t>
            </a:r>
          </a:p>
          <a:p>
            <a:pPr lvl="1"/>
            <a:r>
              <a:rPr lang="en-US" altLang="ko-KR" dirty="0"/>
              <a:t>Metric: AUROC</a:t>
            </a:r>
          </a:p>
          <a:p>
            <a:pPr lvl="1"/>
            <a:r>
              <a:rPr lang="en-US" altLang="ko-KR" dirty="0"/>
              <a:t>Early Stopping: If </a:t>
            </a:r>
            <a:r>
              <a:rPr lang="en-US" altLang="ko-KR" dirty="0" err="1"/>
              <a:t>val_loss</a:t>
            </a:r>
            <a:r>
              <a:rPr lang="en-US" altLang="ko-KR" dirty="0"/>
              <a:t> kept increasing more than 3 epochs, Stop</a:t>
            </a:r>
          </a:p>
          <a:p>
            <a:pPr lvl="2"/>
            <a:r>
              <a:rPr lang="en-US" altLang="ko-KR" dirty="0"/>
              <a:t>Monitor: </a:t>
            </a:r>
            <a:r>
              <a:rPr lang="en-US" altLang="ko-KR" dirty="0" err="1"/>
              <a:t>Val_Loss</a:t>
            </a:r>
            <a:endParaRPr lang="en-US" altLang="ko-KR" dirty="0"/>
          </a:p>
          <a:p>
            <a:pPr lvl="2"/>
            <a:r>
              <a:rPr lang="en-US" altLang="ko-KR" dirty="0"/>
              <a:t>Patience: 3</a:t>
            </a:r>
          </a:p>
          <a:p>
            <a:pPr lvl="2"/>
            <a:r>
              <a:rPr lang="en-US" altLang="ko-KR" dirty="0"/>
              <a:t>Mode: min</a:t>
            </a:r>
          </a:p>
          <a:p>
            <a:pPr lvl="2"/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49339C-F9E8-D1F9-0233-FA9B140F32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629E3-1014-4081-99A7-DCD5639AA943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74948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8E7B95-2074-8956-313D-1D4C75A31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en-US" altLang="ko-KR" dirty="0" smtClean="0"/>
              <a:t>Result (1/4)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D19799D-522F-10FD-2F9A-1D8A0EFA11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Scores</a:t>
            </a:r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49339C-F9E8-D1F9-0233-FA9B140F32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629E3-1014-4081-99A7-DCD5639AA943}" type="slidenum">
              <a:rPr lang="ko-KR" altLang="en-US" smtClean="0"/>
              <a:t>11</a:t>
            </a:fld>
            <a:endParaRPr lang="ko-KR" alt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04C3233F-8563-F030-F728-7E2ED738FFF9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5146" y="671951"/>
            <a:ext cx="5040000" cy="2871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3AFDB0B-81DA-7353-414B-692798387991}"/>
              </a:ext>
            </a:extLst>
          </p:cNvPr>
          <p:cNvSpPr txBox="1"/>
          <p:nvPr/>
        </p:nvSpPr>
        <p:spPr>
          <a:xfrm>
            <a:off x="6861286" y="6400516"/>
            <a:ext cx="41677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ctr" fontAlgn="base" latinLnBrk="1">
              <a:spcBef>
                <a:spcPts val="0"/>
              </a:spcBef>
              <a:spcAft>
                <a:spcPts val="0"/>
              </a:spcAft>
            </a:pPr>
            <a:r>
              <a:rPr lang="en-US" altLang="ko-KR" sz="1200" dirty="0"/>
              <a:t>Figure </a:t>
            </a:r>
            <a:r>
              <a:rPr lang="en-US" altLang="ko-KR" sz="1200" dirty="0" smtClean="0"/>
              <a:t>4. </a:t>
            </a:r>
            <a:r>
              <a:rPr lang="en-US" altLang="ko-KR" sz="1200" dirty="0"/>
              <a:t>Train Loss and AUROC scores</a:t>
            </a:r>
            <a:endParaRPr lang="ko-KR" altLang="en-US" sz="1200" dirty="0"/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BDFAF0FE-69B9-E8D1-1F89-6021DFFD1085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5146" y="3543437"/>
            <a:ext cx="5040000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A0DA164-5EE7-78B1-21D3-D4209B05C5F6}"/>
              </a:ext>
            </a:extLst>
          </p:cNvPr>
          <p:cNvSpPr txBox="1"/>
          <p:nvPr/>
        </p:nvSpPr>
        <p:spPr>
          <a:xfrm>
            <a:off x="5764959" y="1969195"/>
            <a:ext cx="8791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just" fontAlgn="base" latinLnBrk="1">
              <a:spcBef>
                <a:spcPts val="0"/>
              </a:spcBef>
              <a:spcAft>
                <a:spcPts val="0"/>
              </a:spcAft>
            </a:pPr>
            <a:r>
              <a:rPr lang="en-US" altLang="ko-KR" sz="1200" dirty="0"/>
              <a:t>Step1</a:t>
            </a:r>
            <a:endParaRPr lang="ko-KR" altLang="en-US" sz="1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3556F6D-B151-BA18-4F96-BE0443CD2E9C}"/>
              </a:ext>
            </a:extLst>
          </p:cNvPr>
          <p:cNvSpPr txBox="1"/>
          <p:nvPr/>
        </p:nvSpPr>
        <p:spPr>
          <a:xfrm>
            <a:off x="5764959" y="4840681"/>
            <a:ext cx="8791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just" fontAlgn="base" latinLnBrk="1">
              <a:spcBef>
                <a:spcPts val="0"/>
              </a:spcBef>
              <a:spcAft>
                <a:spcPts val="0"/>
              </a:spcAft>
            </a:pPr>
            <a:r>
              <a:rPr lang="en-US" altLang="ko-KR" sz="1200" dirty="0"/>
              <a:t>Step2</a:t>
            </a:r>
            <a:endParaRPr lang="ko-KR" altLang="en-US" sz="1200" dirty="0"/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1D19799D-522F-10FD-2F9A-1D8A0EFA1188}"/>
              </a:ext>
            </a:extLst>
          </p:cNvPr>
          <p:cNvSpPr txBox="1">
            <a:spLocks/>
          </p:cNvSpPr>
          <p:nvPr/>
        </p:nvSpPr>
        <p:spPr>
          <a:xfrm>
            <a:off x="216000" y="1119600"/>
            <a:ext cx="11974901" cy="57003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나눔바른고딕" panose="020B0603020101020101" pitchFamily="50" charset="-127"/>
              <a:buChar char="◼"/>
              <a:defRPr sz="3200" kern="120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나눔바른고딕" panose="020B0603020101020101" pitchFamily="50" charset="-127"/>
              <a:buChar char="◻"/>
              <a:defRPr sz="2800" kern="120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나눔바른고딕" panose="020B0603020101020101" pitchFamily="50" charset="-127"/>
              <a:buChar char="◻"/>
              <a:defRPr sz="2000" kern="120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4pPr>
            <a:lvl5pPr marL="2114550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나눔바른고딕" panose="020B0603020101020101" pitchFamily="50" charset="-127"/>
              <a:buChar char="▶"/>
              <a:defRPr sz="1800" kern="120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5pPr>
            <a:lvl6pPr marL="2571750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나눔바른고딕" panose="020B0603020101020101" pitchFamily="50" charset="-127"/>
              <a:buChar char="▷"/>
              <a:defRPr sz="1600" kern="120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맑은 고딕" panose="020B0503020000020004" pitchFamily="50" charset="-127"/>
              <a:buChar char="※"/>
              <a:defRPr sz="1200" kern="1200">
                <a:solidFill>
                  <a:schemeClr val="tx1"/>
                </a:solidFill>
                <a:latin typeface="나눔바른고딕" panose="020B0600000101010101" charset="-127"/>
                <a:ea typeface="나눔바른고딕" panose="020B0600000101010101" charset="-127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altLang="ko-KR" dirty="0" smtClean="0"/>
              <a:t>Train/Validation</a:t>
            </a:r>
          </a:p>
          <a:p>
            <a:pPr lvl="2"/>
            <a:r>
              <a:rPr lang="en-US" altLang="ko-KR" dirty="0" smtClean="0"/>
              <a:t>Step 1</a:t>
            </a:r>
          </a:p>
          <a:p>
            <a:pPr lvl="3"/>
            <a:r>
              <a:rPr lang="en-US" altLang="ko-KR" dirty="0" smtClean="0"/>
              <a:t>Loss kept decreasing</a:t>
            </a:r>
          </a:p>
          <a:p>
            <a:pPr lvl="3"/>
            <a:r>
              <a:rPr lang="en-US" altLang="ko-KR" dirty="0" smtClean="0"/>
              <a:t>AUROC kept increasing</a:t>
            </a:r>
          </a:p>
          <a:p>
            <a:pPr lvl="2"/>
            <a:r>
              <a:rPr lang="en-US" altLang="ko-KR" dirty="0" smtClean="0"/>
              <a:t>Step 2</a:t>
            </a:r>
          </a:p>
          <a:p>
            <a:pPr lvl="3"/>
            <a:r>
              <a:rPr lang="en-US" altLang="ko-KR" dirty="0" smtClean="0"/>
              <a:t>Loss kept increasing</a:t>
            </a:r>
          </a:p>
          <a:p>
            <a:pPr lvl="3"/>
            <a:r>
              <a:rPr lang="en-US" altLang="ko-KR" dirty="0" smtClean="0"/>
              <a:t>AUROC kept decreasing</a:t>
            </a:r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5251722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1D19799D-522F-10FD-2F9A-1D8A0EFA1188}"/>
              </a:ext>
            </a:extLst>
          </p:cNvPr>
          <p:cNvSpPr txBox="1">
            <a:spLocks/>
          </p:cNvSpPr>
          <p:nvPr/>
        </p:nvSpPr>
        <p:spPr>
          <a:xfrm>
            <a:off x="217096" y="1119173"/>
            <a:ext cx="11974904" cy="34050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나눔바른고딕" panose="020B0603020101020101" pitchFamily="50" charset="-127"/>
              <a:buChar char="◼"/>
              <a:defRPr sz="3200" kern="120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나눔바른고딕" panose="020B0603020101020101" pitchFamily="50" charset="-127"/>
              <a:buChar char="◻"/>
              <a:defRPr sz="2800" kern="120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나눔바른고딕" panose="020B0603020101020101" pitchFamily="50" charset="-127"/>
              <a:buChar char="◻"/>
              <a:defRPr sz="2000" kern="120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4pPr>
            <a:lvl5pPr marL="2114550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나눔바른고딕" panose="020B0603020101020101" pitchFamily="50" charset="-127"/>
              <a:buChar char="▶"/>
              <a:defRPr sz="1800" kern="120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5pPr>
            <a:lvl6pPr marL="2571750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나눔바른고딕" panose="020B0603020101020101" pitchFamily="50" charset="-127"/>
              <a:buChar char="▷"/>
              <a:defRPr sz="1600" kern="120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맑은 고딕" panose="020B0503020000020004" pitchFamily="50" charset="-127"/>
              <a:buChar char="※"/>
              <a:defRPr sz="1200" kern="1200">
                <a:solidFill>
                  <a:schemeClr val="tx1"/>
                </a:solidFill>
                <a:latin typeface="나눔바른고딕" panose="020B0600000101010101" charset="-127"/>
                <a:ea typeface="나눔바른고딕" panose="020B0600000101010101" charset="-127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altLang="ko-KR" dirty="0" smtClean="0"/>
              <a:t>Test</a:t>
            </a:r>
          </a:p>
          <a:p>
            <a:pPr lvl="2"/>
            <a:r>
              <a:rPr lang="en-US" altLang="ko-KR" dirty="0" smtClean="0"/>
              <a:t>Step 1</a:t>
            </a:r>
          </a:p>
          <a:p>
            <a:pPr lvl="3"/>
            <a:r>
              <a:rPr lang="en-US" altLang="ko-KR" dirty="0" smtClean="0"/>
              <a:t>AUROC</a:t>
            </a:r>
            <a:r>
              <a:rPr lang="en-US" altLang="ko-KR" dirty="0"/>
              <a:t>: </a:t>
            </a:r>
            <a:r>
              <a:rPr lang="en-US" altLang="ko-KR" dirty="0" smtClean="0"/>
              <a:t>0.95</a:t>
            </a:r>
          </a:p>
          <a:p>
            <a:pPr lvl="2"/>
            <a:r>
              <a:rPr lang="en-US" altLang="ko-KR" dirty="0"/>
              <a:t>Step </a:t>
            </a:r>
            <a:r>
              <a:rPr lang="en-US" altLang="ko-KR" dirty="0" smtClean="0"/>
              <a:t>2</a:t>
            </a:r>
          </a:p>
          <a:p>
            <a:pPr lvl="3"/>
            <a:r>
              <a:rPr lang="en-US" altLang="ko-KR" dirty="0" smtClean="0"/>
              <a:t>AUROC: 0.9538</a:t>
            </a:r>
          </a:p>
          <a:p>
            <a:pPr lvl="4"/>
            <a:r>
              <a:rPr lang="en-US" altLang="ko-KR" dirty="0" smtClean="0"/>
              <a:t>Parameters: </a:t>
            </a:r>
            <a:r>
              <a:rPr lang="en-US" altLang="ko-KR" sz="1750" dirty="0" err="1" smtClean="0"/>
              <a:t>Sklearn</a:t>
            </a:r>
            <a:r>
              <a:rPr lang="en-US" altLang="ko-KR" sz="1750" dirty="0" smtClean="0"/>
              <a:t> package, average=‘macro’, </a:t>
            </a:r>
            <a:r>
              <a:rPr lang="en-US" altLang="ko-KR" sz="1750" dirty="0" err="1" smtClean="0"/>
              <a:t>multi_class</a:t>
            </a:r>
            <a:r>
              <a:rPr lang="en-US" altLang="ko-KR" sz="1750" dirty="0" smtClean="0"/>
              <a:t>=‘</a:t>
            </a:r>
            <a:r>
              <a:rPr lang="en-US" altLang="ko-KR" sz="1750" dirty="0" err="1" smtClean="0"/>
              <a:t>ovo</a:t>
            </a:r>
            <a:r>
              <a:rPr lang="en-US" altLang="ko-KR" sz="1750" dirty="0" smtClean="0"/>
              <a:t>’</a:t>
            </a:r>
          </a:p>
          <a:p>
            <a:pPr lvl="4"/>
            <a:r>
              <a:rPr lang="en-US" altLang="ko-KR" dirty="0" smtClean="0"/>
              <a:t>Macro: </a:t>
            </a:r>
            <a:r>
              <a:rPr lang="en-US" altLang="ko-KR" sz="1750" dirty="0" smtClean="0"/>
              <a:t>calculate metric for each label &gt;&gt; find unweighted mean</a:t>
            </a:r>
          </a:p>
          <a:p>
            <a:pPr lvl="4"/>
            <a:r>
              <a:rPr lang="en-US" altLang="ko-KR" dirty="0" err="1" smtClean="0"/>
              <a:t>Ovo</a:t>
            </a:r>
            <a:r>
              <a:rPr lang="en-US" altLang="ko-KR" dirty="0" smtClean="0"/>
              <a:t>: </a:t>
            </a:r>
            <a:r>
              <a:rPr lang="en-US" altLang="ko-KR" sz="1750" dirty="0" smtClean="0"/>
              <a:t>One-vs-One, Computes the average AUC of all possible pairwise combinations of classes</a:t>
            </a:r>
          </a:p>
          <a:p>
            <a:pPr marL="914400" lvl="2" indent="0">
              <a:buNone/>
            </a:pPr>
            <a:endParaRPr lang="en-US" altLang="ko-KR" dirty="0"/>
          </a:p>
          <a:p>
            <a:pPr marL="914400" lvl="2" indent="0">
              <a:buNone/>
            </a:pPr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48E7B95-2074-8956-313D-1D4C75A31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en-US" altLang="ko-KR" dirty="0" smtClean="0"/>
              <a:t>Result (2/4)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D19799D-522F-10FD-2F9A-1D8A0EFA11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7096" y="656050"/>
            <a:ext cx="12408658" cy="5700300"/>
          </a:xfrm>
        </p:spPr>
        <p:txBody>
          <a:bodyPr/>
          <a:lstStyle/>
          <a:p>
            <a:r>
              <a:rPr lang="en-US" altLang="ko-KR" dirty="0" smtClean="0"/>
              <a:t>Scores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49339C-F9E8-D1F9-0233-FA9B140F32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629E3-1014-4081-99A7-DCD5639AA943}" type="slidenum">
              <a:rPr lang="ko-KR" altLang="en-US" smtClean="0"/>
              <a:t>12</a:t>
            </a:fld>
            <a:endParaRPr lang="ko-KR" altLang="en-US" dirty="0"/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9A0C5CA4-8404-77FC-8DD2-DEC498A3C6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5678458"/>
              </p:ext>
            </p:extLst>
          </p:nvPr>
        </p:nvGraphicFramePr>
        <p:xfrm>
          <a:off x="4332460" y="4230054"/>
          <a:ext cx="5420943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6981">
                  <a:extLst>
                    <a:ext uri="{9D8B030D-6E8A-4147-A177-3AD203B41FA5}">
                      <a16:colId xmlns:a16="http://schemas.microsoft.com/office/drawing/2014/main" val="3187401971"/>
                    </a:ext>
                  </a:extLst>
                </a:gridCol>
                <a:gridCol w="1806981">
                  <a:extLst>
                    <a:ext uri="{9D8B030D-6E8A-4147-A177-3AD203B41FA5}">
                      <a16:colId xmlns:a16="http://schemas.microsoft.com/office/drawing/2014/main" val="3543466950"/>
                    </a:ext>
                  </a:extLst>
                </a:gridCol>
                <a:gridCol w="1806981">
                  <a:extLst>
                    <a:ext uri="{9D8B030D-6E8A-4147-A177-3AD203B41FA5}">
                      <a16:colId xmlns:a16="http://schemas.microsoft.com/office/drawing/2014/main" val="407858602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dirty="0"/>
                        <a:t>True</a:t>
                      </a:r>
                    </a:p>
                    <a:p>
                      <a:pPr latinLnBrk="1"/>
                      <a:r>
                        <a:rPr lang="en-US" altLang="ko-KR" sz="1200" dirty="0"/>
                        <a:t>Predict</a:t>
                      </a:r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Emergency</a:t>
                      </a:r>
                      <a:endParaRPr lang="ko-KR" altLang="en-US" sz="16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Non-Emergency</a:t>
                      </a:r>
                      <a:endParaRPr lang="ko-KR" altLang="en-US" sz="16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408935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Emergency</a:t>
                      </a:r>
                      <a:endParaRPr lang="ko-KR" altLang="en-US" sz="16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600" dirty="0"/>
                        <a:t>10</a:t>
                      </a:r>
                      <a:endParaRPr lang="ko-KR" altLang="en-US" sz="16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600" dirty="0"/>
                        <a:t>0</a:t>
                      </a:r>
                      <a:endParaRPr lang="ko-KR" altLang="en-US" sz="16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89277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Non-Emergency</a:t>
                      </a:r>
                      <a:endParaRPr lang="ko-KR" altLang="en-US" sz="16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600" dirty="0"/>
                        <a:t>1</a:t>
                      </a:r>
                      <a:endParaRPr lang="ko-KR" altLang="en-US" sz="16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600" dirty="0"/>
                        <a:t>9</a:t>
                      </a:r>
                      <a:endParaRPr lang="ko-KR" altLang="en-US" sz="16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7319934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98E1D2BF-1F5F-0558-B925-07DCA55060AA}"/>
              </a:ext>
            </a:extLst>
          </p:cNvPr>
          <p:cNvSpPr txBox="1"/>
          <p:nvPr/>
        </p:nvSpPr>
        <p:spPr>
          <a:xfrm>
            <a:off x="648202" y="6542474"/>
            <a:ext cx="41677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just" fontAlgn="base" latinLnBrk="1">
              <a:spcBef>
                <a:spcPts val="0"/>
              </a:spcBef>
              <a:spcAft>
                <a:spcPts val="0"/>
              </a:spcAft>
            </a:pPr>
            <a:r>
              <a:rPr lang="en-US" altLang="ko-KR" sz="1200" dirty="0"/>
              <a:t>Table </a:t>
            </a:r>
            <a:r>
              <a:rPr lang="en-US" altLang="ko-KR" sz="1200" dirty="0" smtClean="0"/>
              <a:t>1. </a:t>
            </a:r>
            <a:r>
              <a:rPr lang="en-US" altLang="ko-KR" sz="1200" dirty="0"/>
              <a:t>Confusion matrix based on the </a:t>
            </a:r>
            <a:r>
              <a:rPr lang="en-US" altLang="ko-KR" sz="1200" dirty="0" smtClean="0"/>
              <a:t>predictions </a:t>
            </a:r>
            <a:endParaRPr lang="ko-KR" altLang="en-US" sz="1200" dirty="0"/>
          </a:p>
        </p:txBody>
      </p:sp>
      <p:graphicFrame>
        <p:nvGraphicFramePr>
          <p:cNvPr id="8" name="표 5">
            <a:extLst>
              <a:ext uri="{FF2B5EF4-FFF2-40B4-BE49-F238E27FC236}">
                <a16:creationId xmlns:a16="http://schemas.microsoft.com/office/drawing/2014/main" id="{F75E30C1-015C-3441-C544-2650A1016D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731671"/>
              </p:ext>
            </p:extLst>
          </p:nvPr>
        </p:nvGraphicFramePr>
        <p:xfrm>
          <a:off x="4332459" y="5394960"/>
          <a:ext cx="5420944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5236">
                  <a:extLst>
                    <a:ext uri="{9D8B030D-6E8A-4147-A177-3AD203B41FA5}">
                      <a16:colId xmlns:a16="http://schemas.microsoft.com/office/drawing/2014/main" val="3187401971"/>
                    </a:ext>
                  </a:extLst>
                </a:gridCol>
                <a:gridCol w="1355236">
                  <a:extLst>
                    <a:ext uri="{9D8B030D-6E8A-4147-A177-3AD203B41FA5}">
                      <a16:colId xmlns:a16="http://schemas.microsoft.com/office/drawing/2014/main" val="3543466950"/>
                    </a:ext>
                  </a:extLst>
                </a:gridCol>
                <a:gridCol w="1355236">
                  <a:extLst>
                    <a:ext uri="{9D8B030D-6E8A-4147-A177-3AD203B41FA5}">
                      <a16:colId xmlns:a16="http://schemas.microsoft.com/office/drawing/2014/main" val="4078586028"/>
                    </a:ext>
                  </a:extLst>
                </a:gridCol>
                <a:gridCol w="1355236">
                  <a:extLst>
                    <a:ext uri="{9D8B030D-6E8A-4147-A177-3AD203B41FA5}">
                      <a16:colId xmlns:a16="http://schemas.microsoft.com/office/drawing/2014/main" val="215272490"/>
                    </a:ext>
                  </a:extLst>
                </a:gridCol>
              </a:tblGrid>
              <a:tr h="200482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dirty="0"/>
                        <a:t>True</a:t>
                      </a:r>
                    </a:p>
                    <a:p>
                      <a:pPr latinLnBrk="1"/>
                      <a:r>
                        <a:rPr lang="en-US" altLang="ko-KR" sz="1200" dirty="0"/>
                        <a:t>Predict</a:t>
                      </a:r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/>
                        <a:t>Exit_Arrow</a:t>
                      </a:r>
                      <a:endParaRPr lang="ko-KR" altLang="en-US" sz="16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/>
                        <a:t>Exit_Here</a:t>
                      </a:r>
                      <a:endParaRPr lang="ko-KR" altLang="en-US" sz="16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Non-Exit</a:t>
                      </a:r>
                      <a:endParaRPr lang="ko-KR" altLang="en-US" sz="16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408935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/>
                        <a:t>Exit_Arrow</a:t>
                      </a:r>
                      <a:endParaRPr lang="ko-KR" altLang="en-US" sz="16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600" dirty="0"/>
                        <a:t>43</a:t>
                      </a:r>
                      <a:endParaRPr lang="ko-KR" altLang="en-US" sz="16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600" dirty="0"/>
                        <a:t>3</a:t>
                      </a:r>
                      <a:endParaRPr lang="ko-KR" altLang="en-US" sz="16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600" dirty="0"/>
                        <a:t>1</a:t>
                      </a:r>
                      <a:endParaRPr lang="ko-KR" altLang="en-US" sz="16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89277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Exit Here</a:t>
                      </a:r>
                      <a:endParaRPr lang="ko-KR" altLang="en-US" sz="16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600" dirty="0"/>
                        <a:t>4</a:t>
                      </a:r>
                      <a:endParaRPr lang="ko-KR" altLang="en-US" sz="16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600" dirty="0"/>
                        <a:t>14</a:t>
                      </a:r>
                      <a:endParaRPr lang="ko-KR" altLang="en-US" sz="16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600" dirty="0"/>
                        <a:t>0</a:t>
                      </a:r>
                      <a:endParaRPr lang="ko-KR" altLang="en-US" sz="1600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731993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Non-Exit</a:t>
                      </a:r>
                      <a:endParaRPr lang="ko-KR" altLang="en-US" sz="1600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600" dirty="0"/>
                        <a:t>10</a:t>
                      </a:r>
                      <a:endParaRPr lang="ko-KR" altLang="en-US" sz="1600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600" dirty="0"/>
                        <a:t>3</a:t>
                      </a:r>
                      <a:endParaRPr lang="ko-KR" altLang="en-US" sz="1600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600" dirty="0"/>
                        <a:t>310</a:t>
                      </a:r>
                      <a:endParaRPr lang="ko-KR" altLang="en-US" sz="1600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68878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9125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8E7B95-2074-8956-313D-1D4C75A31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en-US" altLang="ko-KR" dirty="0" smtClean="0"/>
              <a:t>Result (3/4)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D19799D-522F-10FD-2F9A-1D8A0EFA11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Inference [Step 1]</a:t>
            </a:r>
          </a:p>
          <a:p>
            <a:pPr lvl="1"/>
            <a:r>
              <a:rPr lang="en-US" altLang="ko-KR" dirty="0"/>
              <a:t>Images: 11 images collected manually</a:t>
            </a:r>
          </a:p>
          <a:p>
            <a:pPr lvl="1"/>
            <a:r>
              <a:rPr lang="en-US" altLang="ko-KR" dirty="0"/>
              <a:t>Inference time: generally, 140-150ms</a:t>
            </a:r>
          </a:p>
          <a:p>
            <a:pPr lvl="1"/>
            <a:r>
              <a:rPr lang="en-US" altLang="ko-KR" dirty="0"/>
              <a:t>The Sings are recognized well enough to be satisfied.</a:t>
            </a:r>
          </a:p>
          <a:p>
            <a:pPr lvl="1"/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49339C-F9E8-D1F9-0233-FA9B140F32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629E3-1014-4081-99A7-DCD5639AA943}" type="slidenum">
              <a:rPr lang="ko-KR" altLang="en-US" smtClean="0"/>
              <a:t>13</a:t>
            </a:fld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1583102" y="3788753"/>
            <a:ext cx="9025796" cy="2340000"/>
            <a:chOff x="1210911" y="3788753"/>
            <a:chExt cx="9025796" cy="2340000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4A34715F-D2B8-F65F-1305-9C635E3984C1}"/>
                </a:ext>
              </a:extLst>
            </p:cNvPr>
            <p:cNvPicPr>
              <a:picLocks/>
            </p:cNvPicPr>
            <p:nvPr/>
          </p:nvPicPr>
          <p:blipFill rotWithShape="1">
            <a:blip r:embed="rId3"/>
            <a:srcRect l="7835" t="19132" r="5604" b="39379"/>
            <a:stretch/>
          </p:blipFill>
          <p:spPr>
            <a:xfrm>
              <a:off x="7536707" y="3788753"/>
              <a:ext cx="2700000" cy="2340000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24AAF0E3-A4F3-1775-31F5-AD7A1C5D6579}"/>
                </a:ext>
              </a:extLst>
            </p:cNvPr>
            <p:cNvPicPr>
              <a:picLocks/>
            </p:cNvPicPr>
            <p:nvPr/>
          </p:nvPicPr>
          <p:blipFill rotWithShape="1">
            <a:blip r:embed="rId4"/>
            <a:srcRect l="10642" t="24390" r="6974" b="40884"/>
            <a:stretch/>
          </p:blipFill>
          <p:spPr>
            <a:xfrm>
              <a:off x="4373809" y="3788753"/>
              <a:ext cx="2700000" cy="2340000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152A32F1-A0B5-44B9-3D86-1D82AD9443A2}"/>
                </a:ext>
              </a:extLst>
            </p:cNvPr>
            <p:cNvPicPr>
              <a:picLocks/>
            </p:cNvPicPr>
            <p:nvPr/>
          </p:nvPicPr>
          <p:blipFill rotWithShape="1">
            <a:blip r:embed="rId5"/>
            <a:srcRect l="10632" t="26667" r="8357" b="42114"/>
            <a:stretch/>
          </p:blipFill>
          <p:spPr>
            <a:xfrm>
              <a:off x="1210911" y="3788753"/>
              <a:ext cx="2700000" cy="2340000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D3AFDB0B-81DA-7353-414B-692798387991}"/>
              </a:ext>
            </a:extLst>
          </p:cNvPr>
          <p:cNvSpPr txBox="1"/>
          <p:nvPr/>
        </p:nvSpPr>
        <p:spPr>
          <a:xfrm>
            <a:off x="3908345" y="6584003"/>
            <a:ext cx="41677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ctr" fontAlgn="base" latinLnBrk="1">
              <a:spcBef>
                <a:spcPts val="0"/>
              </a:spcBef>
              <a:spcAft>
                <a:spcPts val="0"/>
              </a:spcAft>
            </a:pPr>
            <a:r>
              <a:rPr lang="en-US" altLang="ko-KR" sz="1200" dirty="0"/>
              <a:t>Figure </a:t>
            </a:r>
            <a:r>
              <a:rPr lang="en-US" altLang="ko-KR" sz="1200" dirty="0" smtClean="0"/>
              <a:t>5. Inference examples of Step 1.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3AFDB0B-81DA-7353-414B-692798387991}"/>
              </a:ext>
            </a:extLst>
          </p:cNvPr>
          <p:cNvSpPr txBox="1"/>
          <p:nvPr/>
        </p:nvSpPr>
        <p:spPr>
          <a:xfrm>
            <a:off x="1679521" y="6193149"/>
            <a:ext cx="239599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marR="0" indent="-228600" algn="ctr" fontAlgn="base" latinLnBrk="1">
              <a:spcBef>
                <a:spcPts val="0"/>
              </a:spcBef>
              <a:spcAft>
                <a:spcPts val="0"/>
              </a:spcAft>
              <a:buAutoNum type="alphaLcParenBoth"/>
            </a:pPr>
            <a:r>
              <a:rPr lang="en-US" altLang="ko-KR" sz="1200" dirty="0" smtClean="0"/>
              <a:t>Emergency</a:t>
            </a:r>
            <a:endParaRPr lang="en-US" altLang="ko-KR" sz="1200" dirty="0"/>
          </a:p>
          <a:p>
            <a:pPr algn="ctr" fontAlgn="base"/>
            <a:r>
              <a:rPr lang="en-US" altLang="ko-KR" sz="1200" dirty="0" smtClean="0"/>
              <a:t>[00:48~00:54</a:t>
            </a:r>
            <a:r>
              <a:rPr lang="en-US" altLang="ko-KR" sz="1200" dirty="0"/>
              <a:t>]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3AFDB0B-81DA-7353-414B-692798387991}"/>
              </a:ext>
            </a:extLst>
          </p:cNvPr>
          <p:cNvSpPr txBox="1"/>
          <p:nvPr/>
        </p:nvSpPr>
        <p:spPr>
          <a:xfrm>
            <a:off x="5068148" y="6193149"/>
            <a:ext cx="184811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ctr" fontAlgn="base" latinLnBrk="1">
              <a:spcBef>
                <a:spcPts val="0"/>
              </a:spcBef>
              <a:spcAft>
                <a:spcPts val="0"/>
              </a:spcAft>
            </a:pPr>
            <a:r>
              <a:rPr lang="en-US" altLang="ko-KR" sz="1200" dirty="0" smtClean="0"/>
              <a:t>(b) Non-Emergency</a:t>
            </a:r>
          </a:p>
          <a:p>
            <a:pPr algn="ctr" fontAlgn="base"/>
            <a:r>
              <a:rPr lang="en-US" altLang="ko-KR" sz="1200" dirty="0"/>
              <a:t>[</a:t>
            </a:r>
            <a:r>
              <a:rPr lang="en-US" altLang="ko-KR" sz="1200" dirty="0" smtClean="0"/>
              <a:t>00:41~00:42]</a:t>
            </a:r>
            <a:endParaRPr lang="en-US" altLang="ko-KR" sz="12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3AFDB0B-81DA-7353-414B-692798387991}"/>
              </a:ext>
            </a:extLst>
          </p:cNvPr>
          <p:cNvSpPr txBox="1"/>
          <p:nvPr/>
        </p:nvSpPr>
        <p:spPr>
          <a:xfrm>
            <a:off x="8401919" y="6146983"/>
            <a:ext cx="171395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/>
            <a:r>
              <a:rPr lang="en-US" altLang="ko-KR" sz="1200" dirty="0" smtClean="0"/>
              <a:t>(</a:t>
            </a:r>
            <a:r>
              <a:rPr lang="en-US" altLang="ko-KR" sz="1200" dirty="0"/>
              <a:t>c) Emergency</a:t>
            </a:r>
          </a:p>
          <a:p>
            <a:pPr algn="ctr" fontAlgn="base"/>
            <a:r>
              <a:rPr lang="en-US" altLang="ko-KR" sz="1200" dirty="0"/>
              <a:t>[</a:t>
            </a:r>
            <a:r>
              <a:rPr lang="en-US" altLang="ko-KR" sz="1200" dirty="0" smtClean="0"/>
              <a:t>01:16~01:20]</a:t>
            </a:r>
            <a:endParaRPr lang="en-US" altLang="ko-KR" sz="1200" dirty="0"/>
          </a:p>
          <a:p>
            <a:pPr marL="0" marR="0" indent="0" algn="ctr" fontAlgn="base" latinLnBrk="1">
              <a:spcBef>
                <a:spcPts val="0"/>
              </a:spcBef>
              <a:spcAft>
                <a:spcPts val="0"/>
              </a:spcAft>
            </a:pP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8375866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8E7B95-2074-8956-313D-1D4C75A31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en-US" altLang="ko-KR" dirty="0" smtClean="0"/>
              <a:t>Result (4/4)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D19799D-522F-10FD-2F9A-1D8A0EFA11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Inference [Step 2]</a:t>
            </a:r>
          </a:p>
          <a:p>
            <a:pPr lvl="1"/>
            <a:r>
              <a:rPr lang="en-US" altLang="ko-KR" dirty="0"/>
              <a:t>Inference time: generally, 140-150ms</a:t>
            </a:r>
          </a:p>
          <a:p>
            <a:pPr lvl="1"/>
            <a:r>
              <a:rPr lang="en-US" altLang="ko-KR" dirty="0"/>
              <a:t>It takes more time to recognize the signs correctly in the case of images with backgrounds like ceiling, wall, windows.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49339C-F9E8-D1F9-0233-FA9B140F32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629E3-1014-4081-99A7-DCD5639AA943}" type="slidenum">
              <a:rPr lang="ko-KR" altLang="en-US" smtClean="0"/>
              <a:t>14</a:t>
            </a:fld>
            <a:endParaRPr lang="ko-KR" altLang="en-US"/>
          </a:p>
        </p:txBody>
      </p:sp>
      <p:grpSp>
        <p:nvGrpSpPr>
          <p:cNvPr id="9" name="그룹 8"/>
          <p:cNvGrpSpPr/>
          <p:nvPr/>
        </p:nvGrpSpPr>
        <p:grpSpPr>
          <a:xfrm>
            <a:off x="1584000" y="3786599"/>
            <a:ext cx="5862000" cy="2340000"/>
            <a:chOff x="1596022" y="3786599"/>
            <a:chExt cx="5862000" cy="2340000"/>
          </a:xfrm>
        </p:grpSpPr>
        <p:grpSp>
          <p:nvGrpSpPr>
            <p:cNvPr id="6" name="그룹 5"/>
            <p:cNvGrpSpPr/>
            <p:nvPr/>
          </p:nvGrpSpPr>
          <p:grpSpPr>
            <a:xfrm>
              <a:off x="4758022" y="3786599"/>
              <a:ext cx="2700000" cy="2340000"/>
              <a:chOff x="4758022" y="3786600"/>
              <a:chExt cx="2700000" cy="2340000"/>
            </a:xfrm>
          </p:grpSpPr>
          <p:pic>
            <p:nvPicPr>
              <p:cNvPr id="10" name="그림 9">
                <a:extLst>
                  <a:ext uri="{FF2B5EF4-FFF2-40B4-BE49-F238E27FC236}">
                    <a16:creationId xmlns:a16="http://schemas.microsoft.com/office/drawing/2014/main" id="{D9539176-7015-535C-65CB-2E4B134D282D}"/>
                  </a:ext>
                </a:extLst>
              </p:cNvPr>
              <p:cNvPicPr>
                <a:picLocks/>
              </p:cNvPicPr>
              <p:nvPr/>
            </p:nvPicPr>
            <p:blipFill rotWithShape="1">
              <a:blip r:embed="rId3"/>
              <a:srcRect l="204" t="12115" r="9592" b="51594"/>
              <a:stretch/>
            </p:blipFill>
            <p:spPr>
              <a:xfrm>
                <a:off x="4758022" y="3786600"/>
                <a:ext cx="2700000" cy="2340000"/>
              </a:xfrm>
              <a:prstGeom prst="rect">
                <a:avLst/>
              </a:prstGeom>
            </p:spPr>
          </p:pic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FC73F128-BDAD-78AF-2AF0-B98F88566CBE}"/>
                  </a:ext>
                </a:extLst>
              </p:cNvPr>
              <p:cNvSpPr/>
              <p:nvPr/>
            </p:nvSpPr>
            <p:spPr>
              <a:xfrm>
                <a:off x="6636912" y="5754866"/>
                <a:ext cx="596797" cy="353081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5" name="그룹 4"/>
            <p:cNvGrpSpPr/>
            <p:nvPr/>
          </p:nvGrpSpPr>
          <p:grpSpPr>
            <a:xfrm>
              <a:off x="1596022" y="3786599"/>
              <a:ext cx="2700000" cy="2340000"/>
              <a:chOff x="1596022" y="3786599"/>
              <a:chExt cx="2700000" cy="2340000"/>
            </a:xfrm>
          </p:grpSpPr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C4059CEF-0FFE-1D0A-0389-91E584AD6712}"/>
                  </a:ext>
                </a:extLst>
              </p:cNvPr>
              <p:cNvPicPr>
                <a:picLocks/>
              </p:cNvPicPr>
              <p:nvPr/>
            </p:nvPicPr>
            <p:blipFill rotWithShape="1">
              <a:blip r:embed="rId4"/>
              <a:srcRect l="3113" t="15734" r="10402" b="49096"/>
              <a:stretch/>
            </p:blipFill>
            <p:spPr>
              <a:xfrm>
                <a:off x="1596022" y="3786599"/>
                <a:ext cx="2700000" cy="2340000"/>
              </a:xfrm>
              <a:prstGeom prst="rect">
                <a:avLst/>
              </a:prstGeom>
            </p:spPr>
          </p:pic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FC73F128-BDAD-78AF-2AF0-B98F88566CBE}"/>
                  </a:ext>
                </a:extLst>
              </p:cNvPr>
              <p:cNvSpPr/>
              <p:nvPr/>
            </p:nvSpPr>
            <p:spPr>
              <a:xfrm>
                <a:off x="3479678" y="5754865"/>
                <a:ext cx="596797" cy="353081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D3AFDB0B-81DA-7353-414B-692798387991}"/>
              </a:ext>
            </a:extLst>
          </p:cNvPr>
          <p:cNvSpPr txBox="1"/>
          <p:nvPr/>
        </p:nvSpPr>
        <p:spPr>
          <a:xfrm>
            <a:off x="3908345" y="6584003"/>
            <a:ext cx="41677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ctr" fontAlgn="base" latinLnBrk="1">
              <a:spcBef>
                <a:spcPts val="0"/>
              </a:spcBef>
              <a:spcAft>
                <a:spcPts val="0"/>
              </a:spcAft>
            </a:pPr>
            <a:r>
              <a:rPr lang="en-US" altLang="ko-KR" sz="1200" dirty="0"/>
              <a:t>Figure 6</a:t>
            </a:r>
            <a:r>
              <a:rPr lang="en-US" altLang="ko-KR" sz="1200" dirty="0" smtClean="0"/>
              <a:t>. Inference examples of Step 2.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3AFDB0B-81DA-7353-414B-692798387991}"/>
              </a:ext>
            </a:extLst>
          </p:cNvPr>
          <p:cNvSpPr txBox="1"/>
          <p:nvPr/>
        </p:nvSpPr>
        <p:spPr>
          <a:xfrm>
            <a:off x="3467656" y="6193149"/>
            <a:ext cx="239599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marR="0" indent="-228600" algn="ctr" fontAlgn="base" latinLnBrk="1">
              <a:spcBef>
                <a:spcPts val="0"/>
              </a:spcBef>
              <a:spcAft>
                <a:spcPts val="0"/>
              </a:spcAft>
              <a:buAutoNum type="alphaLcParenBoth"/>
            </a:pPr>
            <a:r>
              <a:rPr lang="en-US" altLang="ko-KR" sz="1200" dirty="0" err="1" smtClean="0"/>
              <a:t>Exit_Arrow</a:t>
            </a:r>
            <a:endParaRPr lang="en-US" altLang="ko-KR" sz="1200" dirty="0"/>
          </a:p>
          <a:p>
            <a:pPr algn="ctr" fontAlgn="base"/>
            <a:r>
              <a:rPr lang="en-US" altLang="ko-KR" sz="1200" dirty="0" smtClean="0"/>
              <a:t>[00:18~00:39]</a:t>
            </a:r>
            <a:endParaRPr lang="en-US" altLang="ko-KR" sz="12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3AFDB0B-81DA-7353-414B-692798387991}"/>
              </a:ext>
            </a:extLst>
          </p:cNvPr>
          <p:cNvSpPr txBox="1"/>
          <p:nvPr/>
        </p:nvSpPr>
        <p:spPr>
          <a:xfrm>
            <a:off x="8572362" y="6146983"/>
            <a:ext cx="171395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/>
            <a:r>
              <a:rPr lang="en-US" altLang="ko-KR" sz="1200" dirty="0" smtClean="0"/>
              <a:t>(</a:t>
            </a:r>
            <a:r>
              <a:rPr lang="en-US" altLang="ko-KR" sz="1200" dirty="0"/>
              <a:t>b</a:t>
            </a:r>
            <a:r>
              <a:rPr lang="en-US" altLang="ko-KR" sz="1200" dirty="0" smtClean="0"/>
              <a:t>) </a:t>
            </a:r>
            <a:r>
              <a:rPr lang="en-US" altLang="ko-KR" sz="1200" dirty="0" err="1" smtClean="0"/>
              <a:t>Exit_Here</a:t>
            </a:r>
            <a:endParaRPr lang="en-US" altLang="ko-KR" sz="1200" dirty="0"/>
          </a:p>
          <a:p>
            <a:pPr algn="ctr" fontAlgn="base"/>
            <a:r>
              <a:rPr lang="en-US" altLang="ko-KR" sz="1200" dirty="0"/>
              <a:t>[</a:t>
            </a:r>
            <a:r>
              <a:rPr lang="en-US" altLang="ko-KR" sz="1200" dirty="0" smtClean="0"/>
              <a:t>01:01~01:02]</a:t>
            </a:r>
            <a:endParaRPr lang="en-US" altLang="ko-KR" sz="1200" dirty="0"/>
          </a:p>
          <a:p>
            <a:pPr marL="0" marR="0" indent="0" algn="ctr" fontAlgn="base" latinLnBrk="1">
              <a:spcBef>
                <a:spcPts val="0"/>
              </a:spcBef>
              <a:spcAft>
                <a:spcPts val="0"/>
              </a:spcAft>
            </a:pPr>
            <a:endParaRPr lang="ko-KR" altLang="en-US" sz="1200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08000" y="3767946"/>
            <a:ext cx="3042682" cy="23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6530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27F475-6AB4-4EE8-BBD4-9BDB3FDBA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5</a:t>
            </a:r>
            <a:r>
              <a:rPr lang="en-US" altLang="ko-KR" dirty="0" smtClean="0"/>
              <a:t>. </a:t>
            </a:r>
            <a:r>
              <a:rPr lang="en-US" altLang="ko-KR" dirty="0"/>
              <a:t>Discussion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8C24AC8-8030-43FF-B051-EBEFFD27C4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9281" y="656050"/>
            <a:ext cx="11628539" cy="6316250"/>
          </a:xfrm>
        </p:spPr>
        <p:txBody>
          <a:bodyPr>
            <a:noAutofit/>
          </a:bodyPr>
          <a:lstStyle/>
          <a:p>
            <a:pPr lvl="2"/>
            <a:endParaRPr lang="en-US" altLang="ko-KR" dirty="0">
              <a:latin typeface="나눔바른고딕" panose="020B0600000101010101" charset="-127"/>
              <a:ea typeface="나눔바른고딕" panose="020B0600000101010101" charset="-127"/>
            </a:endParaRPr>
          </a:p>
          <a:p>
            <a:endParaRPr lang="en-US" altLang="ko-KR" dirty="0"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9C5D74D1-5750-4546-B619-7194F259E6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CF629E3-1014-4081-99A7-DCD5639AA943}" type="slidenum">
              <a:rPr lang="ko-KR" altLang="en-US" smtClean="0"/>
              <a:t>15</a:t>
            </a:fld>
            <a:endParaRPr lang="ko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1D19799D-522F-10FD-2F9A-1D8A0EFA1188}"/>
              </a:ext>
            </a:extLst>
          </p:cNvPr>
          <p:cNvSpPr txBox="1">
            <a:spLocks/>
          </p:cNvSpPr>
          <p:nvPr/>
        </p:nvSpPr>
        <p:spPr>
          <a:xfrm>
            <a:off x="217096" y="656050"/>
            <a:ext cx="11974901" cy="57003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나눔바른고딕" panose="020B0603020101020101" pitchFamily="50" charset="-127"/>
              <a:buChar char="◼"/>
              <a:defRPr sz="3200" kern="120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나눔바른고딕" panose="020B0603020101020101" pitchFamily="50" charset="-127"/>
              <a:buChar char="◻"/>
              <a:defRPr sz="2800" kern="120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나눔바른고딕" panose="020B0603020101020101" pitchFamily="50" charset="-127"/>
              <a:buChar char="◻"/>
              <a:defRPr sz="2000" kern="120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4pPr>
            <a:lvl5pPr marL="2114550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나눔바른고딕" panose="020B0603020101020101" pitchFamily="50" charset="-127"/>
              <a:buChar char="▶"/>
              <a:defRPr sz="1800" kern="120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5pPr>
            <a:lvl6pPr marL="2571750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나눔바른고딕" panose="020B0603020101020101" pitchFamily="50" charset="-127"/>
              <a:buChar char="▷"/>
              <a:defRPr sz="1600" kern="120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맑은 고딕" panose="020B0503020000020004" pitchFamily="50" charset="-127"/>
              <a:buChar char="※"/>
              <a:defRPr sz="1200" kern="1200">
                <a:solidFill>
                  <a:schemeClr val="tx1"/>
                </a:solidFill>
                <a:latin typeface="나눔바른고딕" panose="020B0600000101010101" charset="-127"/>
                <a:ea typeface="나눔바른고딕" panose="020B0600000101010101" charset="-127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Application</a:t>
            </a:r>
          </a:p>
          <a:p>
            <a:pPr lvl="1"/>
            <a:r>
              <a:rPr lang="en-US" altLang="ko-KR" dirty="0" smtClean="0"/>
              <a:t>High learnability: easy to use</a:t>
            </a:r>
          </a:p>
          <a:p>
            <a:pPr lvl="1"/>
            <a:r>
              <a:rPr lang="en-US" altLang="ko-KR" dirty="0" smtClean="0"/>
              <a:t>Low Usability:  Difficult to detect specific sign among signs</a:t>
            </a:r>
            <a:endParaRPr lang="en-US" altLang="ko-KR" dirty="0" smtClean="0"/>
          </a:p>
          <a:p>
            <a:r>
              <a:rPr lang="en-US" altLang="ko-KR" dirty="0" smtClean="0"/>
              <a:t>Future </a:t>
            </a:r>
            <a:r>
              <a:rPr lang="en-US" altLang="ko-KR" dirty="0" smtClean="0"/>
              <a:t>work</a:t>
            </a:r>
          </a:p>
          <a:p>
            <a:pPr lvl="1"/>
            <a:r>
              <a:rPr lang="en-US" altLang="ko-KR" dirty="0" smtClean="0"/>
              <a:t>Considering directionality of emergency signals for route notification.</a:t>
            </a:r>
          </a:p>
          <a:p>
            <a:pPr lvl="2"/>
            <a:r>
              <a:rPr lang="en-US" altLang="ko-KR" dirty="0" smtClean="0"/>
              <a:t>More datasets are needed.</a:t>
            </a:r>
          </a:p>
          <a:p>
            <a:pPr lvl="1"/>
            <a:r>
              <a:rPr lang="en-US" altLang="ko-KR" dirty="0" smtClean="0"/>
              <a:t>Choosing a target device.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459395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34B2259-9297-48DE-9505-4A4F2C11B2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629E3-1014-4081-99A7-DCD5639AA943}" type="slidenum">
              <a:rPr lang="ko-KR" altLang="en-US" smtClean="0"/>
              <a:t>16</a:t>
            </a:fld>
            <a:endParaRPr lang="ko-KR" altLang="en-US" dirty="0"/>
          </a:p>
        </p:txBody>
      </p:sp>
      <p:sp>
        <p:nvSpPr>
          <p:cNvPr id="6" name="부제목 2">
            <a:extLst>
              <a:ext uri="{FF2B5EF4-FFF2-40B4-BE49-F238E27FC236}">
                <a16:creationId xmlns:a16="http://schemas.microsoft.com/office/drawing/2014/main" id="{5F022745-36F3-4600-BDF1-0E098BB01D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9" y="2225245"/>
            <a:ext cx="9144000" cy="656050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6000" b="1" dirty="0" err="1">
                <a:latin typeface="나눔바른고딕" panose="020B0600000101010101" charset="-127"/>
                <a:ea typeface="나눔바른고딕" panose="020B0600000101010101" charset="-127"/>
              </a:rPr>
              <a:t>QnA</a:t>
            </a:r>
            <a:endParaRPr lang="ko-KR" altLang="en-US" sz="6000" b="1" dirty="0"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E159969-2146-427F-B568-74FB4A389B38}"/>
              </a:ext>
            </a:extLst>
          </p:cNvPr>
          <p:cNvCxnSpPr>
            <a:cxnSpLocks/>
          </p:cNvCxnSpPr>
          <p:nvPr/>
        </p:nvCxnSpPr>
        <p:spPr>
          <a:xfrm>
            <a:off x="4684394" y="3526668"/>
            <a:ext cx="282321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40424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27F475-6AB4-4EE8-BBD4-9BDB3FDBA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1. Introduction (1/2)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8C24AC8-8030-43FF-B051-EBEFFD27C4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9281" y="656050"/>
            <a:ext cx="11628539" cy="6316250"/>
          </a:xfrm>
        </p:spPr>
        <p:txBody>
          <a:bodyPr>
            <a:noAutofit/>
          </a:bodyPr>
          <a:lstStyle/>
          <a:p>
            <a:r>
              <a:rPr lang="en-US" altLang="ko-KR" dirty="0"/>
              <a:t>Motivation</a:t>
            </a:r>
          </a:p>
          <a:p>
            <a:pPr lvl="1"/>
            <a:r>
              <a:rPr lang="en-US" altLang="ko-KR" dirty="0"/>
              <a:t>Blind People can’t identify the </a:t>
            </a:r>
            <a:r>
              <a:rPr lang="en-US" altLang="ko-KR" dirty="0">
                <a:solidFill>
                  <a:schemeClr val="bg1"/>
                </a:solidFill>
                <a:highlight>
                  <a:srgbClr val="008000"/>
                </a:highlight>
              </a:rPr>
              <a:t>sign</a:t>
            </a:r>
            <a:r>
              <a:rPr lang="en-US" altLang="ko-KR" dirty="0"/>
              <a:t> </a:t>
            </a:r>
          </a:p>
          <a:p>
            <a:pPr lvl="1"/>
            <a:r>
              <a:rPr lang="en-US" altLang="ko-KR" dirty="0"/>
              <a:t>Additionally, in workplace there are various obstacles that looks similar with the </a:t>
            </a:r>
            <a:r>
              <a:rPr lang="en-US" altLang="ko-KR" dirty="0">
                <a:solidFill>
                  <a:schemeClr val="bg1"/>
                </a:solidFill>
                <a:highlight>
                  <a:srgbClr val="008000"/>
                </a:highlight>
              </a:rPr>
              <a:t>sign</a:t>
            </a:r>
            <a:r>
              <a:rPr lang="en-US" altLang="ko-KR" dirty="0"/>
              <a:t>.</a:t>
            </a:r>
            <a:endParaRPr lang="en-US" altLang="ko-KR" dirty="0">
              <a:highlight>
                <a:srgbClr val="008000"/>
              </a:highlight>
            </a:endParaRPr>
          </a:p>
          <a:p>
            <a:pPr lvl="2"/>
            <a:r>
              <a:rPr lang="en-US" altLang="ko-KR" dirty="0"/>
              <a:t>doorplate, nameplate, and signboard.</a:t>
            </a:r>
          </a:p>
          <a:p>
            <a:pPr lvl="1"/>
            <a:r>
              <a:rPr lang="en-US" altLang="ko-KR" dirty="0"/>
              <a:t>It has been an important issues for safety! </a:t>
            </a:r>
          </a:p>
          <a:p>
            <a:pPr lvl="2">
              <a:lnSpc>
                <a:spcPct val="150000"/>
              </a:lnSpc>
            </a:pPr>
            <a:r>
              <a:rPr lang="en-US" altLang="ko-KR" dirty="0"/>
              <a:t>Escape method is unsuitable for blind people.</a:t>
            </a:r>
          </a:p>
          <a:p>
            <a:pPr lvl="2"/>
            <a:endParaRPr lang="en-US" altLang="ko-KR" dirty="0"/>
          </a:p>
          <a:p>
            <a:pPr lvl="1"/>
            <a:endParaRPr lang="en-US" altLang="ko-KR" i="1" dirty="0">
              <a:latin typeface="Cambria Math" panose="02040503050406030204" pitchFamily="18" charset="0"/>
            </a:endParaRPr>
          </a:p>
          <a:p>
            <a:pPr lvl="2"/>
            <a:endParaRPr lang="en-US" altLang="ko-KR" dirty="0"/>
          </a:p>
        </p:txBody>
      </p: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9C5D74D1-5750-4546-B619-7194F259E6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CF629E3-1014-4081-99A7-DCD5639AA943}" type="slidenum">
              <a:rPr lang="ko-KR" altLang="en-US" smtClean="0"/>
              <a:t>2</a:t>
            </a:fld>
            <a:endParaRPr lang="ko-KR" altLang="en-US" dirty="0"/>
          </a:p>
        </p:txBody>
      </p:sp>
      <p:pic>
        <p:nvPicPr>
          <p:cNvPr id="7" name="Picture 4" descr="File:PublicInformationSymbol EmergencyExit.svg - Wikimedia Commons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8475" y="3495996"/>
            <a:ext cx="2607449" cy="2365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00310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27F475-6AB4-4EE8-BBD4-9BDB3FDBA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1. Introduction (2/2)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8C24AC8-8030-43FF-B051-EBEFFD27C4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9281" y="656050"/>
            <a:ext cx="11628539" cy="6316250"/>
          </a:xfrm>
        </p:spPr>
        <p:txBody>
          <a:bodyPr>
            <a:noAutofit/>
          </a:bodyPr>
          <a:lstStyle/>
          <a:p>
            <a:r>
              <a:rPr lang="en-US" altLang="ko-KR" dirty="0"/>
              <a:t>Purpose</a:t>
            </a:r>
          </a:p>
          <a:p>
            <a:pPr lvl="1"/>
            <a:r>
              <a:rPr lang="en-US" altLang="ko-KR" dirty="0">
                <a:latin typeface="나눔바른고딕" panose="020B0600000101010101" charset="-127"/>
                <a:ea typeface="나눔바른고딕" panose="020B0600000101010101" charset="-127"/>
              </a:rPr>
              <a:t>Propose effective emergency exit detection system for blind people.</a:t>
            </a:r>
          </a:p>
          <a:p>
            <a:pPr lvl="2">
              <a:lnSpc>
                <a:spcPct val="150000"/>
              </a:lnSpc>
            </a:pPr>
            <a:r>
              <a:rPr lang="en-US" altLang="ko-KR" sz="2000" dirty="0">
                <a:latin typeface="나눔바른고딕" panose="020B0600000101010101" charset="-127"/>
                <a:ea typeface="나눔바른고딕" panose="020B0600000101010101" charset="-127"/>
              </a:rPr>
              <a:t>Aims at helping visually impaired people with navigating unfamiliar environments in real-time.</a:t>
            </a:r>
          </a:p>
          <a:p>
            <a:pPr lvl="2">
              <a:lnSpc>
                <a:spcPct val="150000"/>
              </a:lnSpc>
            </a:pPr>
            <a:endParaRPr lang="en-US" altLang="ko-KR" dirty="0"/>
          </a:p>
        </p:txBody>
      </p: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9C5D74D1-5750-4546-B619-7194F259E6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CF629E3-1014-4081-99A7-DCD5639AA943}" type="slidenum">
              <a:rPr lang="ko-KR" altLang="en-US" smtClean="0"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065958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27F475-6AB4-4EE8-BBD4-9BDB3FDBA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2. Method (</a:t>
            </a:r>
            <a:r>
              <a:rPr lang="en-US" altLang="ko-KR" dirty="0" smtClean="0"/>
              <a:t>1/2)</a:t>
            </a:r>
            <a:endParaRPr lang="en-US" altLang="ko-KR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8C24AC8-8030-43FF-B051-EBEFFD27C4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9281" y="656050"/>
            <a:ext cx="11628539" cy="5432516"/>
          </a:xfrm>
        </p:spPr>
        <p:txBody>
          <a:bodyPr>
            <a:noAutofit/>
          </a:bodyPr>
          <a:lstStyle/>
          <a:p>
            <a:r>
              <a:rPr lang="en-US" altLang="ko-KR" dirty="0"/>
              <a:t>Process </a:t>
            </a:r>
          </a:p>
          <a:p>
            <a:pPr lvl="1"/>
            <a:r>
              <a:rPr lang="en-US" altLang="ko-KR" dirty="0">
                <a:latin typeface="나눔바른고딕" panose="020B0600000101010101" charset="-127"/>
                <a:ea typeface="나눔바른고딕" panose="020B0600000101010101" charset="-127"/>
              </a:rPr>
              <a:t>Emergency Exit detection</a:t>
            </a:r>
          </a:p>
          <a:p>
            <a:pPr lvl="2"/>
            <a:r>
              <a:rPr lang="en-US" altLang="ko-KR" dirty="0">
                <a:latin typeface="나눔바른고딕" panose="020B0600000101010101" charset="-127"/>
                <a:ea typeface="나눔바른고딕" panose="020B0600000101010101" charset="-127"/>
              </a:rPr>
              <a:t>Transfer Learning based on the pretrained model</a:t>
            </a:r>
          </a:p>
          <a:p>
            <a:pPr lvl="3"/>
            <a:r>
              <a:rPr lang="en-US" altLang="ko-KR" b="1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Mobilenet_V2</a:t>
            </a:r>
            <a:r>
              <a:rPr lang="en-US" altLang="ko-K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altLang="ko-KR" sz="1400" baseline="30000" dirty="0">
                <a:solidFill>
                  <a:srgbClr val="202124"/>
                </a:solidFill>
                <a:latin typeface="Roboto" panose="02000000000000000000" pitchFamily="2" charset="0"/>
              </a:rPr>
              <a:t>1</a:t>
            </a:r>
            <a:endParaRPr lang="en-US" altLang="ko-KR" sz="1400" b="0" i="0" baseline="30000" dirty="0">
              <a:solidFill>
                <a:srgbClr val="202124"/>
              </a:solidFill>
              <a:effectLst/>
              <a:latin typeface="Roboto" panose="02000000000000000000" pitchFamily="2" charset="0"/>
            </a:endParaRPr>
          </a:p>
          <a:p>
            <a:pPr lvl="4"/>
            <a:r>
              <a:rPr lang="en-US" altLang="ko-KR" dirty="0">
                <a:solidFill>
                  <a:srgbClr val="202124"/>
                </a:solidFill>
                <a:latin typeface="Roboto" panose="02000000000000000000" pitchFamily="2" charset="0"/>
              </a:rPr>
              <a:t>Pre-trained on ImageNet</a:t>
            </a:r>
            <a:endParaRPr lang="en-US" altLang="ko-KR" b="1" dirty="0">
              <a:solidFill>
                <a:srgbClr val="202124"/>
              </a:solidFill>
              <a:latin typeface="Roboto" panose="02000000000000000000" pitchFamily="2" charset="0"/>
            </a:endParaRPr>
          </a:p>
          <a:p>
            <a:pPr lvl="3"/>
            <a:r>
              <a:rPr lang="en-US" altLang="ko-KR" dirty="0">
                <a:solidFill>
                  <a:srgbClr val="202124"/>
                </a:solidFill>
                <a:latin typeface="Roboto" panose="02000000000000000000" pitchFamily="2" charset="0"/>
              </a:rPr>
              <a:t>Classes referring the emergency exit should be added.</a:t>
            </a:r>
          </a:p>
          <a:p>
            <a:pPr lvl="4"/>
            <a:r>
              <a:rPr lang="en-US" altLang="ko-KR" b="1" dirty="0">
                <a:solidFill>
                  <a:srgbClr val="202124"/>
                </a:solidFill>
                <a:latin typeface="Roboto" panose="02000000000000000000" pitchFamily="2" charset="0"/>
              </a:rPr>
              <a:t>Emergency exits are classified by street sign according to the case of Real </a:t>
            </a:r>
            <a:r>
              <a:rPr lang="en-US" altLang="ko-KR" b="1" dirty="0" smtClean="0">
                <a:solidFill>
                  <a:srgbClr val="202124"/>
                </a:solidFill>
                <a:latin typeface="Roboto" panose="02000000000000000000" pitchFamily="2" charset="0"/>
              </a:rPr>
              <a:t>example</a:t>
            </a:r>
            <a:endParaRPr lang="en-US" altLang="ko-KR" dirty="0">
              <a:solidFill>
                <a:srgbClr val="202124"/>
              </a:solidFill>
              <a:latin typeface="Roboto" panose="02000000000000000000" pitchFamily="2" charset="0"/>
            </a:endParaRPr>
          </a:p>
          <a:p>
            <a:pPr lvl="3"/>
            <a:r>
              <a:rPr lang="en-US" altLang="ko-KR" dirty="0">
                <a:solidFill>
                  <a:srgbClr val="202124"/>
                </a:solidFill>
                <a:latin typeface="Roboto" panose="02000000000000000000" pitchFamily="2" charset="0"/>
              </a:rPr>
              <a:t>Re-trained with custom dataset</a:t>
            </a:r>
          </a:p>
          <a:p>
            <a:pPr lvl="4"/>
            <a:r>
              <a:rPr lang="en-US" altLang="ko-KR" dirty="0">
                <a:solidFill>
                  <a:srgbClr val="202124"/>
                </a:solidFill>
                <a:latin typeface="Roboto" panose="02000000000000000000" pitchFamily="2" charset="0"/>
              </a:rPr>
              <a:t>Indoor Sign Dataset(ISD) </a:t>
            </a:r>
            <a:r>
              <a:rPr lang="en-US" altLang="ko-KR" sz="1400" baseline="30000" dirty="0">
                <a:solidFill>
                  <a:srgbClr val="202124"/>
                </a:solidFill>
                <a:latin typeface="Roboto" panose="02000000000000000000" pitchFamily="2" charset="0"/>
              </a:rPr>
              <a:t>2</a:t>
            </a:r>
          </a:p>
          <a:p>
            <a:pPr lvl="4"/>
            <a:r>
              <a:rPr lang="en-US" altLang="ko-KR" dirty="0">
                <a:solidFill>
                  <a:srgbClr val="202124"/>
                </a:solidFill>
                <a:latin typeface="Roboto" panose="02000000000000000000" pitchFamily="2" charset="0"/>
              </a:rPr>
              <a:t>Indoor object detection dataset </a:t>
            </a:r>
            <a:r>
              <a:rPr lang="en-US" altLang="ko-KR" sz="1400" baseline="30000" dirty="0">
                <a:solidFill>
                  <a:srgbClr val="202124"/>
                </a:solidFill>
                <a:latin typeface="Roboto" panose="02000000000000000000" pitchFamily="2" charset="0"/>
              </a:rPr>
              <a:t>3</a:t>
            </a:r>
          </a:p>
        </p:txBody>
      </p: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9C5D74D1-5750-4546-B619-7194F259E6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CF629E3-1014-4081-99A7-DCD5639AA943}" type="slidenum">
              <a:rPr lang="ko-KR" altLang="en-US" smtClean="0"/>
              <a:t>4</a:t>
            </a:fld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09281" y="6334529"/>
            <a:ext cx="115972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aseline="30000" dirty="0"/>
              <a:t>1 </a:t>
            </a:r>
            <a:r>
              <a:rPr lang="en-US" altLang="ko-KR" sz="800" dirty="0"/>
              <a:t>M. Sandler, A. Howard, M. Zhu, A. </a:t>
            </a:r>
            <a:r>
              <a:rPr lang="en-US" altLang="ko-KR" sz="800" dirty="0" err="1"/>
              <a:t>Zhmoginov</a:t>
            </a:r>
            <a:r>
              <a:rPr lang="en-US" altLang="ko-KR" sz="800" dirty="0"/>
              <a:t> and L. -C. Chen, "MobileNetV2: Inverted Residuals and Linear Bottlenecks," </a:t>
            </a:r>
            <a:r>
              <a:rPr lang="en-US" altLang="ko-KR" sz="800" i="1" dirty="0"/>
              <a:t>2018 IEEE/CVF Conference on Computer Vision and Pattern Recognition</a:t>
            </a:r>
            <a:r>
              <a:rPr lang="en-US" altLang="ko-KR" sz="800" dirty="0"/>
              <a:t>, 2018, pp. 4510-4520.</a:t>
            </a:r>
          </a:p>
          <a:p>
            <a:r>
              <a:rPr lang="en-US" altLang="ko-KR" sz="1050" baseline="30000" dirty="0"/>
              <a:t>2</a:t>
            </a:r>
            <a:r>
              <a:rPr lang="en-US" altLang="ko-KR" sz="800" baseline="30000" dirty="0"/>
              <a:t> </a:t>
            </a:r>
            <a:r>
              <a:rPr lang="en-US" altLang="ko-KR" sz="800" dirty="0"/>
              <a:t>Almeida, J. L., Flores, F. C., </a:t>
            </a:r>
            <a:r>
              <a:rPr lang="en-US" altLang="ko-KR" sz="800" dirty="0" err="1"/>
              <a:t>Roecker</a:t>
            </a:r>
            <a:r>
              <a:rPr lang="en-US" altLang="ko-KR" sz="800" dirty="0"/>
              <a:t>, M. N., Braga, M. A., &amp; Costa, Y. M. (2019). An Indoor Sign Dataset (ISD): An Overview and Baseline Evaluation. In </a:t>
            </a:r>
            <a:r>
              <a:rPr lang="en-US" altLang="ko-KR" sz="800" i="1" dirty="0"/>
              <a:t>VISIGRAPP (4: VISAPP)</a:t>
            </a:r>
            <a:r>
              <a:rPr lang="en-US" altLang="ko-KR" sz="800" dirty="0"/>
              <a:t> (pp. 505-512).</a:t>
            </a:r>
            <a:endParaRPr lang="ko-KR" altLang="ko-KR" sz="800" dirty="0"/>
          </a:p>
          <a:p>
            <a:r>
              <a:rPr lang="en-US" altLang="ko-KR" sz="1050" baseline="30000" dirty="0"/>
              <a:t>3</a:t>
            </a:r>
            <a:r>
              <a:rPr lang="en-US" altLang="ko-KR" sz="800" dirty="0"/>
              <a:t> </a:t>
            </a:r>
            <a:r>
              <a:rPr lang="en-US" altLang="ko-KR" sz="800" dirty="0" err="1"/>
              <a:t>Adhikari</a:t>
            </a:r>
            <a:r>
              <a:rPr lang="en-US" altLang="ko-KR" sz="800" dirty="0"/>
              <a:t>, B., </a:t>
            </a:r>
            <a:r>
              <a:rPr lang="en-US" altLang="ko-KR" sz="800" dirty="0" err="1"/>
              <a:t>Peltomaki</a:t>
            </a:r>
            <a:r>
              <a:rPr lang="en-US" altLang="ko-KR" sz="800" dirty="0"/>
              <a:t>, J., </a:t>
            </a:r>
            <a:r>
              <a:rPr lang="en-US" altLang="ko-KR" sz="800" dirty="0" err="1"/>
              <a:t>Puura</a:t>
            </a:r>
            <a:r>
              <a:rPr lang="en-US" altLang="ko-KR" sz="800" dirty="0"/>
              <a:t>, J., &amp; </a:t>
            </a:r>
            <a:r>
              <a:rPr lang="en-US" altLang="ko-KR" sz="800" dirty="0" err="1"/>
              <a:t>Huttunen</a:t>
            </a:r>
            <a:r>
              <a:rPr lang="en-US" altLang="ko-KR" sz="800" dirty="0"/>
              <a:t>, H. (2018, November). Faster bounding box annotation for object detection in indoor scenes. In </a:t>
            </a:r>
            <a:r>
              <a:rPr lang="en-US" altLang="ko-KR" sz="800" i="1" dirty="0"/>
              <a:t>2018 7th European Workshop on Visual Information Processing (EUVIP)</a:t>
            </a:r>
            <a:r>
              <a:rPr lang="en-US" altLang="ko-KR" sz="800" dirty="0"/>
              <a:t> (pp. 1-6). IEEE.</a:t>
            </a:r>
            <a:endParaRPr lang="ko-KR" altLang="en-US" sz="800" dirty="0"/>
          </a:p>
        </p:txBody>
      </p:sp>
      <p:pic>
        <p:nvPicPr>
          <p:cNvPr id="6" name="그림 5" descr="https://blog.roboflow.com/content/images/2021/06/Screen-Shot-2020-06-06-at-10-37-14-PM.png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152"/>
          <a:stretch/>
        </p:blipFill>
        <p:spPr bwMode="auto">
          <a:xfrm>
            <a:off x="8458200" y="817686"/>
            <a:ext cx="3195561" cy="272561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7598943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27F475-6AB4-4EE8-BBD4-9BDB3FDBA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2. Method (</a:t>
            </a:r>
            <a:r>
              <a:rPr lang="en-US" altLang="ko-KR" dirty="0" smtClean="0"/>
              <a:t>2/2)</a:t>
            </a:r>
            <a:endParaRPr lang="en-US" altLang="ko-KR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8C24AC8-8030-43FF-B051-EBEFFD27C4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9281" y="656050"/>
            <a:ext cx="11628539" cy="5432516"/>
          </a:xfrm>
        </p:spPr>
        <p:txBody>
          <a:bodyPr>
            <a:noAutofit/>
          </a:bodyPr>
          <a:lstStyle/>
          <a:p>
            <a:r>
              <a:rPr lang="en-US" altLang="ko-KR" dirty="0"/>
              <a:t>Process </a:t>
            </a:r>
            <a:r>
              <a:rPr lang="en-US" altLang="ko-KR" sz="1800" dirty="0"/>
              <a:t>(continue)</a:t>
            </a:r>
            <a:r>
              <a:rPr lang="en-US" altLang="ko-KR" dirty="0"/>
              <a:t> </a:t>
            </a:r>
            <a:endParaRPr lang="en-US" altLang="ko-KR" b="1" dirty="0">
              <a:solidFill>
                <a:srgbClr val="202124"/>
              </a:solidFill>
              <a:latin typeface="Roboto" panose="02000000000000000000" pitchFamily="2" charset="0"/>
            </a:endParaRPr>
          </a:p>
          <a:p>
            <a:pPr lvl="1"/>
            <a:r>
              <a:rPr lang="en-US" altLang="ko-KR" dirty="0"/>
              <a:t>Sequence diagram</a:t>
            </a:r>
          </a:p>
        </p:txBody>
      </p: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9C5D74D1-5750-4546-B619-7194F259E6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CF629E3-1014-4081-99A7-DCD5639AA943}" type="slidenum">
              <a:rPr lang="ko-KR" altLang="en-US" smtClean="0"/>
              <a:t>5</a:t>
            </a:fld>
            <a:endParaRPr lang="ko-KR" altLang="en-US" dirty="0"/>
          </a:p>
        </p:txBody>
      </p:sp>
      <p:pic>
        <p:nvPicPr>
          <p:cNvPr id="8" name="그림 7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2359" y="2297825"/>
            <a:ext cx="8827283" cy="391712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6E7D803-9DE0-5C16-9DC2-55FBE3A479F1}"/>
              </a:ext>
            </a:extLst>
          </p:cNvPr>
          <p:cNvSpPr txBox="1"/>
          <p:nvPr/>
        </p:nvSpPr>
        <p:spPr>
          <a:xfrm>
            <a:off x="3939690" y="6356350"/>
            <a:ext cx="41677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ctr" fontAlgn="base" latinLnBrk="1">
              <a:spcBef>
                <a:spcPts val="0"/>
              </a:spcBef>
              <a:spcAft>
                <a:spcPts val="0"/>
              </a:spcAft>
            </a:pPr>
            <a:r>
              <a:rPr lang="en-US" altLang="ko-KR" sz="1200" dirty="0"/>
              <a:t>Figure</a:t>
            </a:r>
            <a:r>
              <a:rPr lang="ko-KR" altLang="en-US" sz="1200" dirty="0"/>
              <a:t> </a:t>
            </a:r>
            <a:r>
              <a:rPr lang="en-US" altLang="ko-KR" sz="1200" dirty="0"/>
              <a:t>1</a:t>
            </a:r>
            <a:r>
              <a:rPr lang="en-US" altLang="ko-KR" sz="1200" dirty="0" smtClean="0"/>
              <a:t>. Sequence diagram of project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1611352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8E7B95-2074-8956-313D-1D4C75A31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Experiment </a:t>
            </a:r>
            <a:r>
              <a:rPr lang="en-US" altLang="ko-KR" dirty="0" smtClean="0"/>
              <a:t>Design (1/5)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D19799D-522F-10FD-2F9A-1D8A0EFA11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Experimental Object and Progress: 66%</a:t>
            </a:r>
          </a:p>
          <a:p>
            <a:pPr lvl="1"/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49339C-F9E8-D1F9-0233-FA9B140F32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629E3-1014-4081-99A7-DCD5639AA943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52EA7AB-32C5-85C9-C11B-ABF7C2AC705D}"/>
              </a:ext>
            </a:extLst>
          </p:cNvPr>
          <p:cNvSpPr/>
          <p:nvPr/>
        </p:nvSpPr>
        <p:spPr>
          <a:xfrm>
            <a:off x="2816096" y="1594572"/>
            <a:ext cx="2865120" cy="960770"/>
          </a:xfrm>
          <a:prstGeom prst="rect">
            <a:avLst/>
          </a:prstGeom>
          <a:noFill/>
          <a:ln w="38100">
            <a:solidFill>
              <a:srgbClr val="4454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Binary</a:t>
            </a:r>
            <a:r>
              <a:rPr lang="ko-KR" altLang="en-US" b="1" dirty="0">
                <a:solidFill>
                  <a:schemeClr val="tx1"/>
                </a:solidFill>
              </a:rPr>
              <a:t> </a:t>
            </a:r>
            <a:r>
              <a:rPr lang="en-US" altLang="ko-KR" b="1" dirty="0">
                <a:solidFill>
                  <a:schemeClr val="tx1"/>
                </a:solidFill>
              </a:rPr>
              <a:t>Classification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1. Emergency sign 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2. Others 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E7652C4-3FAE-0D3E-1B0F-BB861217C66F}"/>
              </a:ext>
            </a:extLst>
          </p:cNvPr>
          <p:cNvSpPr/>
          <p:nvPr/>
        </p:nvSpPr>
        <p:spPr>
          <a:xfrm>
            <a:off x="2816096" y="2718805"/>
            <a:ext cx="2865120" cy="1447261"/>
          </a:xfrm>
          <a:prstGeom prst="rect">
            <a:avLst/>
          </a:prstGeom>
          <a:noFill/>
          <a:ln w="38100">
            <a:solidFill>
              <a:srgbClr val="4454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Multiple</a:t>
            </a:r>
            <a:r>
              <a:rPr lang="ko-KR" altLang="en-US" b="1" dirty="0">
                <a:solidFill>
                  <a:schemeClr val="tx1"/>
                </a:solidFill>
              </a:rPr>
              <a:t> </a:t>
            </a:r>
            <a:r>
              <a:rPr lang="en-US" altLang="ko-KR" b="1" dirty="0">
                <a:solidFill>
                  <a:schemeClr val="tx1"/>
                </a:solidFill>
              </a:rPr>
              <a:t>Classification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1. Emergency sign</a:t>
            </a:r>
          </a:p>
          <a:p>
            <a:pPr marL="285750" indent="-285750">
              <a:buFontTx/>
              <a:buChar char="-"/>
            </a:pPr>
            <a:r>
              <a:rPr lang="en-US" altLang="ko-KR" dirty="0">
                <a:solidFill>
                  <a:schemeClr val="tx1"/>
                </a:solidFill>
              </a:rPr>
              <a:t>Exit</a:t>
            </a:r>
          </a:p>
          <a:p>
            <a:pPr marL="285750" indent="-285750">
              <a:buFontTx/>
              <a:buChar char="-"/>
            </a:pPr>
            <a:r>
              <a:rPr lang="en-US" altLang="ko-KR" dirty="0">
                <a:solidFill>
                  <a:schemeClr val="tx1"/>
                </a:solidFill>
              </a:rPr>
              <a:t>Direction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2. Others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4D0EEC8-B7EF-D8B4-5F11-8300C482AD1A}"/>
              </a:ext>
            </a:extLst>
          </p:cNvPr>
          <p:cNvSpPr/>
          <p:nvPr/>
        </p:nvSpPr>
        <p:spPr>
          <a:xfrm>
            <a:off x="2816096" y="4329529"/>
            <a:ext cx="2865120" cy="2511282"/>
          </a:xfrm>
          <a:prstGeom prst="rect">
            <a:avLst/>
          </a:prstGeom>
          <a:noFill/>
          <a:ln w="38100">
            <a:solidFill>
              <a:srgbClr val="4454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Multiple</a:t>
            </a:r>
            <a:r>
              <a:rPr lang="ko-KR" altLang="en-US" b="1" dirty="0">
                <a:solidFill>
                  <a:schemeClr val="tx1"/>
                </a:solidFill>
              </a:rPr>
              <a:t> </a:t>
            </a:r>
            <a:r>
              <a:rPr lang="en-US" altLang="ko-KR" b="1" dirty="0">
                <a:solidFill>
                  <a:schemeClr val="tx1"/>
                </a:solidFill>
              </a:rPr>
              <a:t>Classification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1. Emergency sign</a:t>
            </a:r>
          </a:p>
          <a:p>
            <a:pPr marL="285750" indent="-285750">
              <a:buFontTx/>
              <a:buChar char="-"/>
            </a:pPr>
            <a:r>
              <a:rPr lang="en-US" altLang="ko-KR" dirty="0">
                <a:solidFill>
                  <a:schemeClr val="tx1"/>
                </a:solidFill>
              </a:rPr>
              <a:t>Exit</a:t>
            </a:r>
          </a:p>
          <a:p>
            <a:pPr marL="285750" indent="-285750">
              <a:buFontTx/>
              <a:buChar char="-"/>
            </a:pPr>
            <a:r>
              <a:rPr lang="en-US" altLang="ko-KR" dirty="0">
                <a:solidFill>
                  <a:schemeClr val="tx1"/>
                </a:solidFill>
              </a:rPr>
              <a:t>Direction</a:t>
            </a:r>
          </a:p>
          <a:p>
            <a:pPr marL="742950" lvl="1" indent="-285750">
              <a:buFontTx/>
              <a:buChar char="-"/>
            </a:pPr>
            <a:r>
              <a:rPr lang="en-US" altLang="ko-KR" dirty="0">
                <a:solidFill>
                  <a:schemeClr val="tx1"/>
                </a:solidFill>
              </a:rPr>
              <a:t>Left</a:t>
            </a:r>
          </a:p>
          <a:p>
            <a:pPr marL="742950" lvl="1" indent="-285750">
              <a:buFontTx/>
              <a:buChar char="-"/>
            </a:pPr>
            <a:r>
              <a:rPr lang="en-US" altLang="ko-KR" dirty="0">
                <a:solidFill>
                  <a:schemeClr val="tx1"/>
                </a:solidFill>
              </a:rPr>
              <a:t>Right</a:t>
            </a:r>
          </a:p>
          <a:p>
            <a:pPr marL="742950" lvl="1" indent="-285750">
              <a:buFontTx/>
              <a:buChar char="-"/>
            </a:pPr>
            <a:r>
              <a:rPr lang="en-US" altLang="ko-KR" dirty="0">
                <a:solidFill>
                  <a:schemeClr val="tx1"/>
                </a:solidFill>
              </a:rPr>
              <a:t>Bidirectional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2. Others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28B9002C-C0B5-CBC9-85B2-5C16A19A4DD0}"/>
              </a:ext>
            </a:extLst>
          </p:cNvPr>
          <p:cNvGrpSpPr/>
          <p:nvPr/>
        </p:nvGrpSpPr>
        <p:grpSpPr>
          <a:xfrm>
            <a:off x="6488146" y="1534955"/>
            <a:ext cx="2481480" cy="1080002"/>
            <a:chOff x="5382677" y="1594574"/>
            <a:chExt cx="2481480" cy="1080002"/>
          </a:xfrm>
        </p:grpSpPr>
        <p:pic>
          <p:nvPicPr>
            <p:cNvPr id="11" name="그림 10" descr="텍스트이(가) 표시된 사진&#10;&#10;자동 생성된 설명">
              <a:extLst>
                <a:ext uri="{FF2B5EF4-FFF2-40B4-BE49-F238E27FC236}">
                  <a16:creationId xmlns:a16="http://schemas.microsoft.com/office/drawing/2014/main" id="{068522F3-2AD5-E4CB-BDD4-4749B1F3C8C2}"/>
                </a:ext>
              </a:extLst>
            </p:cNvPr>
            <p:cNvPicPr>
              <a:picLocks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952" t="5548" r="18275" b="20496"/>
            <a:stretch/>
          </p:blipFill>
          <p:spPr>
            <a:xfrm rot="5400000">
              <a:off x="5382677" y="1594574"/>
              <a:ext cx="1080000" cy="1080000"/>
            </a:xfrm>
            <a:prstGeom prst="rect">
              <a:avLst/>
            </a:prstGeom>
          </p:spPr>
        </p:pic>
        <p:pic>
          <p:nvPicPr>
            <p:cNvPr id="13" name="그림 12" descr="텍스트, 벽, 실내, 욕실이(가) 표시된 사진&#10;&#10;자동 생성된 설명">
              <a:extLst>
                <a:ext uri="{FF2B5EF4-FFF2-40B4-BE49-F238E27FC236}">
                  <a16:creationId xmlns:a16="http://schemas.microsoft.com/office/drawing/2014/main" id="{09405D26-4F04-810E-3292-31C2C13795B2}"/>
                </a:ext>
              </a:extLst>
            </p:cNvPr>
            <p:cNvPicPr>
              <a:picLocks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490" t="32060" r="36290" b="25237"/>
            <a:stretch/>
          </p:blipFill>
          <p:spPr>
            <a:xfrm rot="5400000">
              <a:off x="6784157" y="1594576"/>
              <a:ext cx="1080000" cy="1080000"/>
            </a:xfrm>
            <a:prstGeom prst="rect">
              <a:avLst/>
            </a:prstGeom>
          </p:spPr>
        </p:pic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8BDC5BE5-CCD1-1A25-F39B-0910F29C4AAD}"/>
              </a:ext>
            </a:extLst>
          </p:cNvPr>
          <p:cNvGrpSpPr/>
          <p:nvPr/>
        </p:nvGrpSpPr>
        <p:grpSpPr>
          <a:xfrm>
            <a:off x="6488146" y="4417271"/>
            <a:ext cx="3882959" cy="2287498"/>
            <a:chOff x="5382677" y="4557948"/>
            <a:chExt cx="3882959" cy="2287498"/>
          </a:xfrm>
        </p:grpSpPr>
        <p:pic>
          <p:nvPicPr>
            <p:cNvPr id="18" name="그림 17" descr="텍스트, 벽, 표지판, 칠한이(가) 표시된 사진&#10;&#10;자동 생성된 설명">
              <a:extLst>
                <a:ext uri="{FF2B5EF4-FFF2-40B4-BE49-F238E27FC236}">
                  <a16:creationId xmlns:a16="http://schemas.microsoft.com/office/drawing/2014/main" id="{2FEBEF09-6F90-4A56-9B21-92AA5C6BE85A}"/>
                </a:ext>
              </a:extLst>
            </p:cNvPr>
            <p:cNvPicPr>
              <a:picLocks/>
            </p:cNvPicPr>
            <p:nvPr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600" t="19753" r="37782" b="20277"/>
            <a:stretch/>
          </p:blipFill>
          <p:spPr>
            <a:xfrm rot="5400000">
              <a:off x="6784157" y="4557948"/>
              <a:ext cx="1080000" cy="1080000"/>
            </a:xfrm>
            <a:prstGeom prst="rect">
              <a:avLst/>
            </a:prstGeom>
          </p:spPr>
        </p:pic>
        <p:pic>
          <p:nvPicPr>
            <p:cNvPr id="19" name="그림 18" descr="텍스트이(가) 표시된 사진&#10;&#10;자동 생성된 설명">
              <a:extLst>
                <a:ext uri="{FF2B5EF4-FFF2-40B4-BE49-F238E27FC236}">
                  <a16:creationId xmlns:a16="http://schemas.microsoft.com/office/drawing/2014/main" id="{78296187-0794-4427-0F88-BE83DE68A8E6}"/>
                </a:ext>
              </a:extLst>
            </p:cNvPr>
            <p:cNvPicPr>
              <a:picLocks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952" t="5548" r="18275" b="20496"/>
            <a:stretch/>
          </p:blipFill>
          <p:spPr>
            <a:xfrm rot="5400000">
              <a:off x="5382677" y="4557948"/>
              <a:ext cx="1080000" cy="1080000"/>
            </a:xfrm>
            <a:prstGeom prst="rect">
              <a:avLst/>
            </a:prstGeom>
          </p:spPr>
        </p:pic>
        <p:pic>
          <p:nvPicPr>
            <p:cNvPr id="20" name="그림 19" descr="텍스트, 벽, 실내, 욕실이(가) 표시된 사진&#10;&#10;자동 생성된 설명">
              <a:extLst>
                <a:ext uri="{FF2B5EF4-FFF2-40B4-BE49-F238E27FC236}">
                  <a16:creationId xmlns:a16="http://schemas.microsoft.com/office/drawing/2014/main" id="{649BA2D6-395B-12CB-87C3-F4B13D9BD27C}"/>
                </a:ext>
              </a:extLst>
            </p:cNvPr>
            <p:cNvPicPr>
              <a:picLocks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490" t="32060" r="36290" b="25237"/>
            <a:stretch/>
          </p:blipFill>
          <p:spPr>
            <a:xfrm rot="5400000">
              <a:off x="8185636" y="5751135"/>
              <a:ext cx="1080000" cy="1080000"/>
            </a:xfrm>
            <a:prstGeom prst="rect">
              <a:avLst/>
            </a:prstGeom>
          </p:spPr>
        </p:pic>
        <p:pic>
          <p:nvPicPr>
            <p:cNvPr id="22" name="그림 21" descr="텍스트, 표지판이(가) 표시된 사진&#10;&#10;자동 생성된 설명">
              <a:extLst>
                <a:ext uri="{FF2B5EF4-FFF2-40B4-BE49-F238E27FC236}">
                  <a16:creationId xmlns:a16="http://schemas.microsoft.com/office/drawing/2014/main" id="{A30DAAFB-4732-8B6A-027E-276B5D6C9D92}"/>
                </a:ext>
              </a:extLst>
            </p:cNvPr>
            <p:cNvPicPr>
              <a:picLocks/>
            </p:cNvPicPr>
            <p:nvPr/>
          </p:nvPicPr>
          <p:blipFill rotWithShape="1"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650" t="25509" r="26028" b="23291"/>
            <a:stretch/>
          </p:blipFill>
          <p:spPr>
            <a:xfrm rot="5400000">
              <a:off x="6784157" y="5765446"/>
              <a:ext cx="1080000" cy="1080000"/>
            </a:xfrm>
            <a:prstGeom prst="rect">
              <a:avLst/>
            </a:prstGeom>
          </p:spPr>
        </p:pic>
        <p:pic>
          <p:nvPicPr>
            <p:cNvPr id="24" name="그림 23" descr="텍스트, 벽, 표지판, 하얀색이(가) 표시된 사진&#10;&#10;자동 생성된 설명">
              <a:extLst>
                <a:ext uri="{FF2B5EF4-FFF2-40B4-BE49-F238E27FC236}">
                  <a16:creationId xmlns:a16="http://schemas.microsoft.com/office/drawing/2014/main" id="{E2B82A67-2BA5-BC61-AF4F-71A7F863EA9E}"/>
                </a:ext>
              </a:extLst>
            </p:cNvPr>
            <p:cNvPicPr>
              <a:picLocks/>
            </p:cNvPicPr>
            <p:nvPr/>
          </p:nvPicPr>
          <p:blipFill rotWithShape="1"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150" t="29238" r="22481" b="19561"/>
            <a:stretch/>
          </p:blipFill>
          <p:spPr>
            <a:xfrm rot="5400000">
              <a:off x="5382677" y="5760811"/>
              <a:ext cx="1080000" cy="1080000"/>
            </a:xfrm>
            <a:prstGeom prst="rect">
              <a:avLst/>
            </a:prstGeom>
          </p:spPr>
        </p:pic>
      </p:grp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CF48368-68E5-101B-A2D5-8294EF1E47BE}"/>
              </a:ext>
            </a:extLst>
          </p:cNvPr>
          <p:cNvSpPr/>
          <p:nvPr/>
        </p:nvSpPr>
        <p:spPr>
          <a:xfrm>
            <a:off x="1126760" y="1592114"/>
            <a:ext cx="1580788" cy="6457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/>
              <a:t>Step </a:t>
            </a:r>
            <a:r>
              <a:rPr lang="en-US" altLang="ko-KR" sz="3600" dirty="0" smtClean="0"/>
              <a:t>1</a:t>
            </a:r>
            <a:endParaRPr lang="ko-KR" altLang="en-US" sz="3600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9204750-85A8-286C-1A59-5E84A114D885}"/>
              </a:ext>
            </a:extLst>
          </p:cNvPr>
          <p:cNvSpPr/>
          <p:nvPr/>
        </p:nvSpPr>
        <p:spPr>
          <a:xfrm>
            <a:off x="1126760" y="2718805"/>
            <a:ext cx="1580787" cy="6457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/>
              <a:t>Step </a:t>
            </a:r>
            <a:r>
              <a:rPr lang="en-US" altLang="ko-KR" sz="3600" dirty="0" smtClean="0"/>
              <a:t>2</a:t>
            </a:r>
            <a:endParaRPr lang="ko-KR" altLang="en-US" sz="3600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BC77762-BE23-52E9-ADDB-3755FDCB397F}"/>
              </a:ext>
            </a:extLst>
          </p:cNvPr>
          <p:cNvSpPr/>
          <p:nvPr/>
        </p:nvSpPr>
        <p:spPr>
          <a:xfrm>
            <a:off x="1126760" y="4311477"/>
            <a:ext cx="1580787" cy="6457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/>
              <a:t>Step </a:t>
            </a:r>
            <a:r>
              <a:rPr lang="en-US" altLang="ko-KR" sz="3600" dirty="0" smtClean="0"/>
              <a:t>3</a:t>
            </a:r>
            <a:endParaRPr lang="ko-KR" altLang="en-US" sz="3600" dirty="0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A7EE34B1-18A0-C88A-4D1C-58D26188C59D}"/>
              </a:ext>
            </a:extLst>
          </p:cNvPr>
          <p:cNvSpPr/>
          <p:nvPr/>
        </p:nvSpPr>
        <p:spPr>
          <a:xfrm>
            <a:off x="464000" y="1712182"/>
            <a:ext cx="405657" cy="40565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A7EE34B1-18A0-C88A-4D1C-58D26188C59D}"/>
              </a:ext>
            </a:extLst>
          </p:cNvPr>
          <p:cNvSpPr/>
          <p:nvPr/>
        </p:nvSpPr>
        <p:spPr>
          <a:xfrm>
            <a:off x="464000" y="2838873"/>
            <a:ext cx="405657" cy="40565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9" name="그룹 8"/>
          <p:cNvGrpSpPr/>
          <p:nvPr/>
        </p:nvGrpSpPr>
        <p:grpSpPr>
          <a:xfrm>
            <a:off x="6488146" y="2976114"/>
            <a:ext cx="3882959" cy="1080000"/>
            <a:chOff x="6488146" y="3046780"/>
            <a:chExt cx="3882959" cy="1080000"/>
          </a:xfrm>
        </p:grpSpPr>
        <p:pic>
          <p:nvPicPr>
            <p:cNvPr id="15" name="그림 14" descr="텍스트, 벽, 표지판, 칠한이(가) 표시된 사진&#10;&#10;자동 생성된 설명">
              <a:extLst>
                <a:ext uri="{FF2B5EF4-FFF2-40B4-BE49-F238E27FC236}">
                  <a16:creationId xmlns:a16="http://schemas.microsoft.com/office/drawing/2014/main" id="{B7EADE28-60DB-FB5E-31C3-2624D8E946AA}"/>
                </a:ext>
              </a:extLst>
            </p:cNvPr>
            <p:cNvPicPr>
              <a:picLocks/>
            </p:cNvPicPr>
            <p:nvPr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600" t="19753" r="37782" b="20277"/>
            <a:stretch/>
          </p:blipFill>
          <p:spPr>
            <a:xfrm rot="5400000">
              <a:off x="9291105" y="3046780"/>
              <a:ext cx="1080000" cy="1080000"/>
            </a:xfrm>
            <a:prstGeom prst="rect">
              <a:avLst/>
            </a:prstGeom>
          </p:spPr>
        </p:pic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28B9002C-C0B5-CBC9-85B2-5C16A19A4DD0}"/>
                </a:ext>
              </a:extLst>
            </p:cNvPr>
            <p:cNvGrpSpPr/>
            <p:nvPr/>
          </p:nvGrpSpPr>
          <p:grpSpPr>
            <a:xfrm>
              <a:off x="6488146" y="3046780"/>
              <a:ext cx="2481480" cy="1080000"/>
              <a:chOff x="5382677" y="1594574"/>
              <a:chExt cx="2481480" cy="1080000"/>
            </a:xfrm>
          </p:grpSpPr>
          <p:pic>
            <p:nvPicPr>
              <p:cNvPr id="35" name="그림 34" descr="텍스트이(가) 표시된 사진&#10;&#10;자동 생성된 설명">
                <a:extLst>
                  <a:ext uri="{FF2B5EF4-FFF2-40B4-BE49-F238E27FC236}">
                    <a16:creationId xmlns:a16="http://schemas.microsoft.com/office/drawing/2014/main" id="{068522F3-2AD5-E4CB-BDD4-4749B1F3C8C2}"/>
                  </a:ext>
                </a:extLst>
              </p:cNvPr>
              <p:cNvPicPr>
                <a:picLocks/>
              </p:cNvPicPr>
              <p:nvPr/>
            </p:nvPicPr>
            <p:blipFill rotWithShape="1">
              <a:blip r:embed="rId3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952" t="5548" r="18275" b="20496"/>
              <a:stretch/>
            </p:blipFill>
            <p:spPr>
              <a:xfrm rot="5400000">
                <a:off x="5382677" y="1594574"/>
                <a:ext cx="1080000" cy="1080000"/>
              </a:xfrm>
              <a:prstGeom prst="rect">
                <a:avLst/>
              </a:prstGeom>
            </p:spPr>
          </p:pic>
          <p:pic>
            <p:nvPicPr>
              <p:cNvPr id="36" name="그림 35" descr="텍스트, 벽, 실내, 욕실이(가) 표시된 사진&#10;&#10;자동 생성된 설명">
                <a:extLst>
                  <a:ext uri="{FF2B5EF4-FFF2-40B4-BE49-F238E27FC236}">
                    <a16:creationId xmlns:a16="http://schemas.microsoft.com/office/drawing/2014/main" id="{09405D26-4F04-810E-3292-31C2C13795B2}"/>
                  </a:ext>
                </a:extLst>
              </p:cNvPr>
              <p:cNvPicPr>
                <a:picLocks/>
              </p:cNvPicPr>
              <p:nvPr/>
            </p:nvPicPr>
            <p:blipFill rotWithShape="1"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5490" t="32060" r="36290" b="25237"/>
              <a:stretch/>
            </p:blipFill>
            <p:spPr>
              <a:xfrm rot="5400000">
                <a:off x="6784157" y="1594574"/>
                <a:ext cx="1080000" cy="10800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0892762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8E7B95-2074-8956-313D-1D4C75A31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Experiment </a:t>
            </a:r>
            <a:r>
              <a:rPr lang="en-US" altLang="ko-KR" dirty="0" smtClean="0"/>
              <a:t>Design (2/5)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D19799D-522F-10FD-2F9A-1D8A0EFA11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Dataset</a:t>
            </a:r>
          </a:p>
          <a:p>
            <a:pPr lvl="1"/>
            <a:r>
              <a:rPr lang="en-US" altLang="ko-KR" dirty="0"/>
              <a:t>Main issue: Imbalanced dataset</a:t>
            </a:r>
          </a:p>
          <a:p>
            <a:pPr lvl="2"/>
            <a:r>
              <a:rPr lang="en-US" altLang="ko-KR" dirty="0"/>
              <a:t>The number of samples for </a:t>
            </a:r>
            <a:r>
              <a:rPr lang="en-US" altLang="ko-KR" dirty="0">
                <a:highlight>
                  <a:srgbClr val="FFFF00"/>
                </a:highlight>
              </a:rPr>
              <a:t>the class including others</a:t>
            </a:r>
            <a:r>
              <a:rPr lang="en-US" altLang="ko-KR" dirty="0"/>
              <a:t> is much more than those of emergency sign.</a:t>
            </a:r>
          </a:p>
          <a:p>
            <a:pPr lvl="3"/>
            <a:r>
              <a:rPr lang="en-US" altLang="ko-KR" dirty="0">
                <a:highlight>
                  <a:srgbClr val="FFFF00"/>
                </a:highlight>
              </a:rPr>
              <a:t>The class</a:t>
            </a:r>
            <a:r>
              <a:rPr lang="en-US" altLang="ko-KR" dirty="0"/>
              <a:t>  consists of various signs such as accessibility, </a:t>
            </a:r>
            <a:r>
              <a:rPr lang="en-US" altLang="ko-KR" dirty="0" err="1" smtClean="0"/>
              <a:t>wi-fi</a:t>
            </a:r>
            <a:r>
              <a:rPr lang="en-US" altLang="ko-KR" dirty="0"/>
              <a:t>, non-smoking, man-bathroom, woman-bathroom, Warnings</a:t>
            </a:r>
          </a:p>
          <a:p>
            <a:pPr lvl="3"/>
            <a:r>
              <a:rPr lang="en-US" altLang="ko-KR" dirty="0"/>
              <a:t>However, the classes about emergency signs  would be smaller following the objective steps. 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49339C-F9E8-D1F9-0233-FA9B140F32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629E3-1014-4081-99A7-DCD5639AA943}" type="slidenum">
              <a:rPr lang="ko-KR" altLang="en-US" smtClean="0"/>
              <a:t>7</a:t>
            </a:fld>
            <a:endParaRPr lang="ko-KR" altLang="en-US"/>
          </a:p>
        </p:txBody>
      </p:sp>
      <p:grpSp>
        <p:nvGrpSpPr>
          <p:cNvPr id="39" name="그룹 38"/>
          <p:cNvGrpSpPr/>
          <p:nvPr/>
        </p:nvGrpSpPr>
        <p:grpSpPr>
          <a:xfrm>
            <a:off x="5542130" y="4213026"/>
            <a:ext cx="2230273" cy="2325324"/>
            <a:chOff x="4980864" y="4396150"/>
            <a:chExt cx="2230273" cy="2325324"/>
          </a:xfrm>
        </p:grpSpPr>
        <p:pic>
          <p:nvPicPr>
            <p:cNvPr id="6" name="그림 5" descr="텍스트, 벽, 표지판, 칠한이(가) 표시된 사진&#10;&#10;자동 생성된 설명">
              <a:extLst>
                <a:ext uri="{FF2B5EF4-FFF2-40B4-BE49-F238E27FC236}">
                  <a16:creationId xmlns:a16="http://schemas.microsoft.com/office/drawing/2014/main" id="{515E07D6-630F-974F-4742-DD19DDD84E34}"/>
                </a:ext>
              </a:extLst>
            </p:cNvPr>
            <p:cNvPicPr>
              <a:picLocks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600" t="19753" r="37782" b="20277"/>
            <a:stretch/>
          </p:blipFill>
          <p:spPr>
            <a:xfrm rot="5400000">
              <a:off x="5066896" y="4516375"/>
              <a:ext cx="972000" cy="972000"/>
            </a:xfrm>
            <a:prstGeom prst="rect">
              <a:avLst/>
            </a:prstGeom>
          </p:spPr>
        </p:pic>
        <p:pic>
          <p:nvPicPr>
            <p:cNvPr id="8" name="그림 7" descr="텍스트, 벽, 실내, 욕실이(가) 표시된 사진&#10;&#10;자동 생성된 설명">
              <a:extLst>
                <a:ext uri="{FF2B5EF4-FFF2-40B4-BE49-F238E27FC236}">
                  <a16:creationId xmlns:a16="http://schemas.microsoft.com/office/drawing/2014/main" id="{B88713C9-9035-1141-CB41-3218761E4559}"/>
                </a:ext>
              </a:extLst>
            </p:cNvPr>
            <p:cNvPicPr>
              <a:picLocks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490" t="32060" r="36290" b="25237"/>
            <a:stretch/>
          </p:blipFill>
          <p:spPr>
            <a:xfrm rot="5400000">
              <a:off x="6184123" y="4500539"/>
              <a:ext cx="972000" cy="972000"/>
            </a:xfrm>
            <a:prstGeom prst="rect">
              <a:avLst/>
            </a:prstGeom>
          </p:spPr>
        </p:pic>
        <p:pic>
          <p:nvPicPr>
            <p:cNvPr id="9" name="그림 8" descr="텍스트, 표지판이(가) 표시된 사진&#10;&#10;자동 생성된 설명">
              <a:extLst>
                <a:ext uri="{FF2B5EF4-FFF2-40B4-BE49-F238E27FC236}">
                  <a16:creationId xmlns:a16="http://schemas.microsoft.com/office/drawing/2014/main" id="{CA4D1745-3D44-3D46-7A8D-1282C9702DF9}"/>
                </a:ext>
              </a:extLst>
            </p:cNvPr>
            <p:cNvPicPr>
              <a:picLocks/>
            </p:cNvPicPr>
            <p:nvPr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650" t="25509" r="26028" b="23291"/>
            <a:stretch/>
          </p:blipFill>
          <p:spPr>
            <a:xfrm rot="5400000">
              <a:off x="6184123" y="5628151"/>
              <a:ext cx="972000" cy="972000"/>
            </a:xfrm>
            <a:prstGeom prst="rect">
              <a:avLst/>
            </a:prstGeom>
          </p:spPr>
        </p:pic>
        <p:pic>
          <p:nvPicPr>
            <p:cNvPr id="10" name="그림 9" descr="텍스트, 벽, 표지판, 하얀색이(가) 표시된 사진&#10;&#10;자동 생성된 설명">
              <a:extLst>
                <a:ext uri="{FF2B5EF4-FFF2-40B4-BE49-F238E27FC236}">
                  <a16:creationId xmlns:a16="http://schemas.microsoft.com/office/drawing/2014/main" id="{7C3361F5-3D7F-FFA1-6CB0-2B0A2B3CEAFB}"/>
                </a:ext>
              </a:extLst>
            </p:cNvPr>
            <p:cNvPicPr>
              <a:picLocks/>
            </p:cNvPicPr>
            <p:nvPr/>
          </p:nvPicPr>
          <p:blipFill rotWithShape="1"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150" t="29238" r="22481" b="19561"/>
            <a:stretch/>
          </p:blipFill>
          <p:spPr>
            <a:xfrm rot="5400000">
              <a:off x="5063025" y="5628151"/>
              <a:ext cx="972000" cy="972000"/>
            </a:xfrm>
            <a:prstGeom prst="rect">
              <a:avLst/>
            </a:prstGeom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EBA56577-6F8A-0555-3AE4-0AA6C506B233}"/>
                </a:ext>
              </a:extLst>
            </p:cNvPr>
            <p:cNvSpPr/>
            <p:nvPr/>
          </p:nvSpPr>
          <p:spPr>
            <a:xfrm>
              <a:off x="4980864" y="4396150"/>
              <a:ext cx="2230273" cy="2325324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6" name="그룹 35"/>
          <p:cNvGrpSpPr/>
          <p:nvPr/>
        </p:nvGrpSpPr>
        <p:grpSpPr>
          <a:xfrm>
            <a:off x="8070600" y="4213026"/>
            <a:ext cx="2246049" cy="2325325"/>
            <a:chOff x="8181628" y="4396149"/>
            <a:chExt cx="2246049" cy="2325325"/>
          </a:xfrm>
        </p:grpSpPr>
        <p:pic>
          <p:nvPicPr>
            <p:cNvPr id="55" name="그림 54" descr="텍스트, 벽, 표지판, 칠한이(가) 표시된 사진&#10;&#10;자동 생성된 설명">
              <a:extLst>
                <a:ext uri="{FF2B5EF4-FFF2-40B4-BE49-F238E27FC236}">
                  <a16:creationId xmlns:a16="http://schemas.microsoft.com/office/drawing/2014/main" id="{515E07D6-630F-974F-4742-DD19DDD84E34}"/>
                </a:ext>
              </a:extLst>
            </p:cNvPr>
            <p:cNvPicPr>
              <a:picLocks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600" t="19753" r="37782" b="20277"/>
            <a:stretch/>
          </p:blipFill>
          <p:spPr>
            <a:xfrm rot="5400000">
              <a:off x="8274145" y="4516375"/>
              <a:ext cx="972000" cy="972000"/>
            </a:xfrm>
            <a:prstGeom prst="rect">
              <a:avLst/>
            </a:prstGeom>
          </p:spPr>
        </p:pic>
        <p:pic>
          <p:nvPicPr>
            <p:cNvPr id="56" name="그림 55" descr="텍스트, 벽, 실내, 욕실이(가) 표시된 사진&#10;&#10;자동 생성된 설명">
              <a:extLst>
                <a:ext uri="{FF2B5EF4-FFF2-40B4-BE49-F238E27FC236}">
                  <a16:creationId xmlns:a16="http://schemas.microsoft.com/office/drawing/2014/main" id="{B88713C9-9035-1141-CB41-3218761E4559}"/>
                </a:ext>
              </a:extLst>
            </p:cNvPr>
            <p:cNvPicPr>
              <a:picLocks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490" t="32060" r="36290" b="25237"/>
            <a:stretch/>
          </p:blipFill>
          <p:spPr>
            <a:xfrm rot="5400000">
              <a:off x="9391372" y="4500539"/>
              <a:ext cx="972000" cy="972000"/>
            </a:xfrm>
            <a:prstGeom prst="rect">
              <a:avLst/>
            </a:prstGeom>
          </p:spPr>
        </p:pic>
        <p:pic>
          <p:nvPicPr>
            <p:cNvPr id="61" name="그림 60" descr="텍스트, 표지판이(가) 표시된 사진&#10;&#10;자동 생성된 설명">
              <a:extLst>
                <a:ext uri="{FF2B5EF4-FFF2-40B4-BE49-F238E27FC236}">
                  <a16:creationId xmlns:a16="http://schemas.microsoft.com/office/drawing/2014/main" id="{CA4D1745-3D44-3D46-7A8D-1282C9702DF9}"/>
                </a:ext>
              </a:extLst>
            </p:cNvPr>
            <p:cNvPicPr>
              <a:picLocks/>
            </p:cNvPicPr>
            <p:nvPr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650" t="25509" r="26028" b="23291"/>
            <a:stretch/>
          </p:blipFill>
          <p:spPr>
            <a:xfrm rot="5400000">
              <a:off x="9391372" y="5628151"/>
              <a:ext cx="972000" cy="972000"/>
            </a:xfrm>
            <a:prstGeom prst="rect">
              <a:avLst/>
            </a:prstGeom>
          </p:spPr>
        </p:pic>
        <p:pic>
          <p:nvPicPr>
            <p:cNvPr id="62" name="그림 61" descr="텍스트, 벽, 표지판, 하얀색이(가) 표시된 사진&#10;&#10;자동 생성된 설명">
              <a:extLst>
                <a:ext uri="{FF2B5EF4-FFF2-40B4-BE49-F238E27FC236}">
                  <a16:creationId xmlns:a16="http://schemas.microsoft.com/office/drawing/2014/main" id="{7C3361F5-3D7F-FFA1-6CB0-2B0A2B3CEAFB}"/>
                </a:ext>
              </a:extLst>
            </p:cNvPr>
            <p:cNvPicPr>
              <a:picLocks/>
            </p:cNvPicPr>
            <p:nvPr/>
          </p:nvPicPr>
          <p:blipFill rotWithShape="1"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150" t="29238" r="22481" b="19561"/>
            <a:stretch/>
          </p:blipFill>
          <p:spPr>
            <a:xfrm rot="5400000">
              <a:off x="8270274" y="5628151"/>
              <a:ext cx="972000" cy="972000"/>
            </a:xfrm>
            <a:prstGeom prst="rect">
              <a:avLst/>
            </a:prstGeom>
          </p:spPr>
        </p:pic>
        <p:grpSp>
          <p:nvGrpSpPr>
            <p:cNvPr id="33" name="그룹 32"/>
            <p:cNvGrpSpPr/>
            <p:nvPr/>
          </p:nvGrpSpPr>
          <p:grpSpPr>
            <a:xfrm>
              <a:off x="8181628" y="4396149"/>
              <a:ext cx="2246049" cy="2325325"/>
              <a:chOff x="8181628" y="4396149"/>
              <a:chExt cx="2297291" cy="2325325"/>
            </a:xfrm>
          </p:grpSpPr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7F53BECB-CFC8-C604-02FF-80D5A968F7FC}"/>
                  </a:ext>
                </a:extLst>
              </p:cNvPr>
              <p:cNvSpPr/>
              <p:nvPr/>
            </p:nvSpPr>
            <p:spPr>
              <a:xfrm>
                <a:off x="8181628" y="4396149"/>
                <a:ext cx="1094197" cy="1092227"/>
              </a:xfrm>
              <a:prstGeom prst="rect">
                <a:avLst/>
              </a:prstGeom>
              <a:noFill/>
              <a:ln w="571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L 도형 25">
                <a:extLst>
                  <a:ext uri="{FF2B5EF4-FFF2-40B4-BE49-F238E27FC236}">
                    <a16:creationId xmlns:a16="http://schemas.microsoft.com/office/drawing/2014/main" id="{A0A5E481-6957-AB12-B72E-8CA66AF62BBA}"/>
                  </a:ext>
                </a:extLst>
              </p:cNvPr>
              <p:cNvSpPr/>
              <p:nvPr/>
            </p:nvSpPr>
            <p:spPr>
              <a:xfrm flipH="1">
                <a:off x="8181630" y="4396151"/>
                <a:ext cx="2297289" cy="2325323"/>
              </a:xfrm>
              <a:prstGeom prst="corner">
                <a:avLst>
                  <a:gd name="adj1" fmla="val 51940"/>
                  <a:gd name="adj2" fmla="val 50177"/>
                </a:avLst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16E7D803-9DE0-5C16-9DC2-55FBE3A479F1}"/>
              </a:ext>
            </a:extLst>
          </p:cNvPr>
          <p:cNvSpPr txBox="1"/>
          <p:nvPr/>
        </p:nvSpPr>
        <p:spPr>
          <a:xfrm>
            <a:off x="4573406" y="6581001"/>
            <a:ext cx="41677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ctr" fontAlgn="base" latinLnBrk="1">
              <a:spcBef>
                <a:spcPts val="0"/>
              </a:spcBef>
              <a:spcAft>
                <a:spcPts val="0"/>
              </a:spcAft>
            </a:pPr>
            <a:r>
              <a:rPr lang="en-US" altLang="ko-KR" sz="1200" dirty="0"/>
              <a:t>Figure</a:t>
            </a:r>
            <a:r>
              <a:rPr lang="ko-KR" altLang="en-US" sz="1200" dirty="0"/>
              <a:t> </a:t>
            </a:r>
            <a:r>
              <a:rPr lang="en-US" altLang="ko-KR" sz="1200" dirty="0"/>
              <a:t>2. The composition of the classes</a:t>
            </a:r>
            <a:endParaRPr lang="ko-KR" altLang="en-US" sz="1200" dirty="0"/>
          </a:p>
        </p:txBody>
      </p:sp>
      <p:grpSp>
        <p:nvGrpSpPr>
          <p:cNvPr id="45" name="그룹 44"/>
          <p:cNvGrpSpPr/>
          <p:nvPr/>
        </p:nvGrpSpPr>
        <p:grpSpPr>
          <a:xfrm>
            <a:off x="1854945" y="4213026"/>
            <a:ext cx="3388988" cy="2325321"/>
            <a:chOff x="892867" y="4410479"/>
            <a:chExt cx="3388988" cy="2325321"/>
          </a:xfrm>
        </p:grpSpPr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AD6DC850-DF9E-FBB2-27C1-26B6F79A577E}"/>
                </a:ext>
              </a:extLst>
            </p:cNvPr>
            <p:cNvGrpSpPr/>
            <p:nvPr/>
          </p:nvGrpSpPr>
          <p:grpSpPr>
            <a:xfrm>
              <a:off x="978898" y="4501285"/>
              <a:ext cx="3204275" cy="2145474"/>
              <a:chOff x="978898" y="4167794"/>
              <a:chExt cx="3204275" cy="2467745"/>
            </a:xfrm>
          </p:grpSpPr>
          <p:pic>
            <p:nvPicPr>
              <p:cNvPr id="49" name="그림 48">
                <a:extLst>
                  <a:ext uri="{FF2B5EF4-FFF2-40B4-BE49-F238E27FC236}">
                    <a16:creationId xmlns:a16="http://schemas.microsoft.com/office/drawing/2014/main" id="{33B6380E-8A79-0967-ABC8-BECE3F0AE68A}"/>
                  </a:ext>
                </a:extLst>
              </p:cNvPr>
              <p:cNvPicPr>
                <a:picLocks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8898" y="4177047"/>
                <a:ext cx="972000" cy="1118004"/>
              </a:xfrm>
              <a:prstGeom prst="rect">
                <a:avLst/>
              </a:prstGeom>
            </p:spPr>
          </p:pic>
          <p:pic>
            <p:nvPicPr>
              <p:cNvPr id="50" name="그림 49" descr="텍스트이(가) 표시된 사진&#10;&#10;자동 생성된 설명">
                <a:extLst>
                  <a:ext uri="{FF2B5EF4-FFF2-40B4-BE49-F238E27FC236}">
                    <a16:creationId xmlns:a16="http://schemas.microsoft.com/office/drawing/2014/main" id="{123025AC-BD20-9B8C-710C-D1F996A4C926}"/>
                  </a:ext>
                </a:extLst>
              </p:cNvPr>
              <p:cNvPicPr>
                <a:picLocks/>
              </p:cNvPicPr>
              <p:nvPr/>
            </p:nvPicPr>
            <p:blipFill rotWithShape="1">
              <a:blip r:embed="rId8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952" t="5548" r="18275" b="20496"/>
              <a:stretch/>
            </p:blipFill>
            <p:spPr>
              <a:xfrm rot="5400000">
                <a:off x="905896" y="5590537"/>
                <a:ext cx="1118004" cy="972000"/>
              </a:xfrm>
              <a:prstGeom prst="rect">
                <a:avLst/>
              </a:prstGeom>
            </p:spPr>
          </p:pic>
          <p:pic>
            <p:nvPicPr>
              <p:cNvPr id="51" name="그림 50" descr="텍스트, 표지판, 실외, 점수판이(가) 표시된 사진&#10;&#10;자동 생성된 설명">
                <a:extLst>
                  <a:ext uri="{FF2B5EF4-FFF2-40B4-BE49-F238E27FC236}">
                    <a16:creationId xmlns:a16="http://schemas.microsoft.com/office/drawing/2014/main" id="{968F7945-02AC-D656-D13D-9072CBC75EB5}"/>
                  </a:ext>
                </a:extLst>
              </p:cNvPr>
              <p:cNvPicPr>
                <a:picLocks/>
              </p:cNvPicPr>
              <p:nvPr/>
            </p:nvPicPr>
            <p:blipFill>
              <a:blip r:embed="rId9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11173" y="4167794"/>
                <a:ext cx="972000" cy="1118004"/>
              </a:xfrm>
              <a:prstGeom prst="rect">
                <a:avLst/>
              </a:prstGeom>
            </p:spPr>
          </p:pic>
          <p:pic>
            <p:nvPicPr>
              <p:cNvPr id="52" name="그림 51" descr="텍스트이(가) 표시된 사진&#10;&#10;자동 생성된 설명">
                <a:extLst>
                  <a:ext uri="{FF2B5EF4-FFF2-40B4-BE49-F238E27FC236}">
                    <a16:creationId xmlns:a16="http://schemas.microsoft.com/office/drawing/2014/main" id="{5AD339AD-6AD5-247B-602A-A717D8EAFE11}"/>
                  </a:ext>
                </a:extLst>
              </p:cNvPr>
              <p:cNvPicPr>
                <a:picLocks/>
              </p:cNvPicPr>
              <p:nvPr/>
            </p:nvPicPr>
            <p:blipFill>
              <a:blip r:embed="rId10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13318" y="4177047"/>
                <a:ext cx="972000" cy="1118004"/>
              </a:xfrm>
              <a:prstGeom prst="rect">
                <a:avLst/>
              </a:prstGeom>
            </p:spPr>
          </p:pic>
          <p:pic>
            <p:nvPicPr>
              <p:cNvPr id="53" name="그림 52" descr="텍스트이(가) 표시된 사진&#10;&#10;자동 생성된 설명">
                <a:extLst>
                  <a:ext uri="{FF2B5EF4-FFF2-40B4-BE49-F238E27FC236}">
                    <a16:creationId xmlns:a16="http://schemas.microsoft.com/office/drawing/2014/main" id="{86495E75-847C-CE81-1DEC-F317ECD7CFA0}"/>
                  </a:ext>
                </a:extLst>
              </p:cNvPr>
              <p:cNvPicPr>
                <a:picLocks/>
              </p:cNvPicPr>
              <p:nvPr/>
            </p:nvPicPr>
            <p:blipFill>
              <a:blip r:embed="rId11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03413" y="5499319"/>
                <a:ext cx="972000" cy="1118004"/>
              </a:xfrm>
              <a:prstGeom prst="rect">
                <a:avLst/>
              </a:prstGeom>
            </p:spPr>
          </p:pic>
          <p:pic>
            <p:nvPicPr>
              <p:cNvPr id="54" name="그림 53" descr="텍스트, 실내이(가) 표시된 사진&#10;&#10;자동 생성된 설명">
                <a:extLst>
                  <a:ext uri="{FF2B5EF4-FFF2-40B4-BE49-F238E27FC236}">
                    <a16:creationId xmlns:a16="http://schemas.microsoft.com/office/drawing/2014/main" id="{C19340A1-B680-DBB7-148B-DB12DEB6C936}"/>
                  </a:ext>
                </a:extLst>
              </p:cNvPr>
              <p:cNvPicPr>
                <a:picLocks/>
              </p:cNvPicPr>
              <p:nvPr/>
            </p:nvPicPr>
            <p:blipFill rotWithShape="1">
              <a:blip r:embed="rId12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245" t="54030" r="28799"/>
              <a:stretch/>
            </p:blipFill>
            <p:spPr>
              <a:xfrm rot="5400000">
                <a:off x="3138171" y="5590537"/>
                <a:ext cx="1118004" cy="972000"/>
              </a:xfrm>
              <a:prstGeom prst="rect">
                <a:avLst/>
              </a:prstGeom>
            </p:spPr>
          </p:pic>
        </p:grp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F090816F-69E0-731C-D905-9449C0DC735C}"/>
                </a:ext>
              </a:extLst>
            </p:cNvPr>
            <p:cNvSpPr/>
            <p:nvPr/>
          </p:nvSpPr>
          <p:spPr>
            <a:xfrm>
              <a:off x="892867" y="4410479"/>
              <a:ext cx="3388988" cy="2325321"/>
            </a:xfrm>
            <a:prstGeom prst="rect">
              <a:avLst/>
            </a:prstGeom>
            <a:noFill/>
            <a:ln w="571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9078465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8E7B95-2074-8956-313D-1D4C75A31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Experiment </a:t>
            </a:r>
            <a:r>
              <a:rPr lang="en-US" altLang="ko-KR" dirty="0" smtClean="0"/>
              <a:t>Design (3/5)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D19799D-522F-10FD-2F9A-1D8A0EFA11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Dataset [Step 1]</a:t>
            </a:r>
          </a:p>
          <a:p>
            <a:pPr lvl="1"/>
            <a:r>
              <a:rPr lang="en-US" altLang="ko-KR" dirty="0"/>
              <a:t>Size [Class</a:t>
            </a:r>
            <a:r>
              <a:rPr lang="ko-KR" altLang="en-US" dirty="0"/>
              <a:t> </a:t>
            </a:r>
            <a:r>
              <a:rPr lang="en-US" altLang="ko-KR" dirty="0"/>
              <a:t>1: Emergency, 2: Non-Emergency]</a:t>
            </a:r>
          </a:p>
          <a:p>
            <a:pPr lvl="2"/>
            <a:r>
              <a:rPr lang="en-US" altLang="ko-KR" dirty="0"/>
              <a:t>Train: </a:t>
            </a:r>
            <a:r>
              <a:rPr lang="en-US" altLang="ko-KR" dirty="0" smtClean="0"/>
              <a:t>100[&gt;&gt;600], </a:t>
            </a:r>
            <a:r>
              <a:rPr lang="en-US" altLang="ko-KR" dirty="0"/>
              <a:t>590</a:t>
            </a:r>
          </a:p>
          <a:p>
            <a:pPr lvl="2"/>
            <a:r>
              <a:rPr lang="en-US" altLang="ko-KR" dirty="0"/>
              <a:t>Vali: 47, 36</a:t>
            </a:r>
          </a:p>
          <a:p>
            <a:pPr lvl="2"/>
            <a:r>
              <a:rPr lang="en-US" altLang="ko-KR" dirty="0"/>
              <a:t>Test: 10, 10</a:t>
            </a:r>
          </a:p>
          <a:p>
            <a:pPr lvl="1"/>
            <a:r>
              <a:rPr lang="en-US" altLang="ko-KR" dirty="0"/>
              <a:t>Data Preprocessing</a:t>
            </a:r>
          </a:p>
          <a:p>
            <a:pPr lvl="2"/>
            <a:r>
              <a:rPr lang="en-US" altLang="ko-KR" dirty="0"/>
              <a:t>Transform: Non-Cropping</a:t>
            </a:r>
            <a:r>
              <a:rPr lang="ko-KR" altLang="en-US" dirty="0"/>
              <a:t> </a:t>
            </a:r>
            <a:endParaRPr lang="en-US" altLang="ko-KR" dirty="0"/>
          </a:p>
          <a:p>
            <a:pPr lvl="3"/>
            <a:r>
              <a:rPr lang="en-US" altLang="ko-KR" dirty="0"/>
              <a:t>Scaling: 1/255</a:t>
            </a:r>
          </a:p>
          <a:p>
            <a:pPr lvl="3"/>
            <a:r>
              <a:rPr lang="en-US" altLang="ko-KR" dirty="0"/>
              <a:t>Resizing: (224, 224</a:t>
            </a:r>
            <a:r>
              <a:rPr lang="en-US" altLang="ko-KR" dirty="0" smtClean="0"/>
              <a:t>)</a:t>
            </a:r>
          </a:p>
          <a:p>
            <a:pPr lvl="3"/>
            <a:r>
              <a:rPr lang="en-US" altLang="ko-KR" dirty="0"/>
              <a:t>Horizontal flip, vertical flip</a:t>
            </a:r>
          </a:p>
          <a:p>
            <a:pPr lvl="3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49339C-F9E8-D1F9-0233-FA9B140F32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629E3-1014-4081-99A7-DCD5639AA943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2314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8E7B95-2074-8956-313D-1D4C75A31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Experiment </a:t>
            </a:r>
            <a:r>
              <a:rPr lang="en-US" altLang="ko-KR" dirty="0" smtClean="0"/>
              <a:t>Design (4/5)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D19799D-522F-10FD-2F9A-1D8A0EFA11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Dataset [Step 2]</a:t>
            </a:r>
          </a:p>
          <a:p>
            <a:pPr lvl="1"/>
            <a:r>
              <a:rPr lang="en-US" altLang="ko-KR" dirty="0"/>
              <a:t>Size [Class</a:t>
            </a:r>
            <a:r>
              <a:rPr lang="ko-KR" altLang="en-US" dirty="0"/>
              <a:t> </a:t>
            </a:r>
            <a:r>
              <a:rPr lang="en-US" altLang="ko-KR" dirty="0"/>
              <a:t>1: </a:t>
            </a:r>
            <a:r>
              <a:rPr lang="en-US" altLang="ko-KR" dirty="0" err="1"/>
              <a:t>Exit_Arrow</a:t>
            </a:r>
            <a:r>
              <a:rPr lang="en-US" altLang="ko-KR" dirty="0"/>
              <a:t> , 2: </a:t>
            </a:r>
            <a:r>
              <a:rPr lang="en-US" altLang="ko-KR" dirty="0" err="1"/>
              <a:t>Exit_Here</a:t>
            </a:r>
            <a:r>
              <a:rPr lang="en-US" altLang="ko-KR" dirty="0"/>
              <a:t>, 3:Non-Exit]</a:t>
            </a:r>
          </a:p>
          <a:p>
            <a:pPr lvl="2"/>
            <a:r>
              <a:rPr lang="en-US" altLang="ko-KR" dirty="0"/>
              <a:t>Train: 65[&gt;&gt;1002], 35[&gt;&gt;1002],  590</a:t>
            </a:r>
          </a:p>
          <a:p>
            <a:pPr lvl="2"/>
            <a:r>
              <a:rPr lang="en-US" altLang="ko-KR" dirty="0"/>
              <a:t>Vali: 25, 12, 36</a:t>
            </a:r>
          </a:p>
          <a:p>
            <a:pPr lvl="2"/>
            <a:r>
              <a:rPr lang="en-US" altLang="ko-KR" dirty="0"/>
              <a:t>Test: 37, 13, 324</a:t>
            </a:r>
          </a:p>
          <a:p>
            <a:pPr lvl="1"/>
            <a:r>
              <a:rPr lang="en-US" altLang="ko-KR" dirty="0"/>
              <a:t>Data Preprocessing</a:t>
            </a:r>
          </a:p>
          <a:p>
            <a:pPr lvl="2"/>
            <a:r>
              <a:rPr lang="en-US" altLang="ko-KR" dirty="0"/>
              <a:t>Transform: Non-Cropping</a:t>
            </a:r>
            <a:r>
              <a:rPr lang="ko-KR" altLang="en-US" dirty="0"/>
              <a:t> </a:t>
            </a:r>
            <a:endParaRPr lang="en-US" altLang="ko-KR" dirty="0"/>
          </a:p>
          <a:p>
            <a:pPr lvl="3"/>
            <a:r>
              <a:rPr lang="en-US" altLang="ko-KR" dirty="0"/>
              <a:t>Scaling: 1/255</a:t>
            </a:r>
          </a:p>
          <a:p>
            <a:pPr lvl="3"/>
            <a:r>
              <a:rPr lang="en-US" altLang="ko-KR" dirty="0"/>
              <a:t>Resizing: (224, 224)</a:t>
            </a:r>
          </a:p>
          <a:p>
            <a:pPr lvl="3"/>
            <a:r>
              <a:rPr lang="en-US" altLang="ko-KR" dirty="0"/>
              <a:t>Horizontal flip, vertical flip</a:t>
            </a:r>
          </a:p>
          <a:p>
            <a:pPr lvl="3"/>
            <a:r>
              <a:rPr lang="en-US" altLang="ko-KR" dirty="0"/>
              <a:t>Brightness range: [0.7, 1.3]</a:t>
            </a:r>
          </a:p>
          <a:p>
            <a:pPr lvl="2"/>
            <a:r>
              <a:rPr lang="en-US" altLang="ko-KR" dirty="0"/>
              <a:t>The parts of Emergency signs look similar each other</a:t>
            </a:r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49339C-F9E8-D1F9-0233-FA9B140F32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629E3-1014-4081-99A7-DCD5639AA943}" type="slidenum">
              <a:rPr lang="ko-KR" altLang="en-US" smtClean="0"/>
              <a:t>9</a:t>
            </a:fld>
            <a:endParaRPr lang="ko-KR" altLang="en-US"/>
          </a:p>
        </p:txBody>
      </p:sp>
      <p:pic>
        <p:nvPicPr>
          <p:cNvPr id="41" name="그림 40" descr="텍스트, 벽, 표지판, 칠한이(가) 표시된 사진&#10;&#10;자동 생성된 설명">
            <a:extLst>
              <a:ext uri="{FF2B5EF4-FFF2-40B4-BE49-F238E27FC236}">
                <a16:creationId xmlns:a16="http://schemas.microsoft.com/office/drawing/2014/main" id="{29675EB9-91C7-63E1-A845-40DCEE2BF89B}"/>
              </a:ext>
            </a:extLst>
          </p:cNvPr>
          <p:cNvPicPr>
            <a:picLocks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00" t="19753" r="37782" b="20277"/>
          <a:stretch/>
        </p:blipFill>
        <p:spPr>
          <a:xfrm rot="5400000">
            <a:off x="7066267" y="2981694"/>
            <a:ext cx="2206800" cy="2208212"/>
          </a:xfrm>
          <a:prstGeom prst="rect">
            <a:avLst/>
          </a:prstGeom>
        </p:spPr>
      </p:pic>
      <p:pic>
        <p:nvPicPr>
          <p:cNvPr id="43" name="그림 42" descr="텍스트, 표지판이(가) 표시된 사진&#10;&#10;자동 생성된 설명">
            <a:extLst>
              <a:ext uri="{FF2B5EF4-FFF2-40B4-BE49-F238E27FC236}">
                <a16:creationId xmlns:a16="http://schemas.microsoft.com/office/drawing/2014/main" id="{1131C3C3-C16C-69C4-1ED5-C0F3FB1EDE26}"/>
              </a:ext>
            </a:extLst>
          </p:cNvPr>
          <p:cNvPicPr>
            <a:picLocks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50" t="25509" r="26028" b="23291"/>
          <a:stretch/>
        </p:blipFill>
        <p:spPr>
          <a:xfrm rot="5400000">
            <a:off x="9467066" y="2981694"/>
            <a:ext cx="2206800" cy="2208212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8AA9E48E-DFA5-6218-B9D5-5A4605C74A93}"/>
              </a:ext>
            </a:extLst>
          </p:cNvPr>
          <p:cNvSpPr txBox="1"/>
          <p:nvPr/>
        </p:nvSpPr>
        <p:spPr>
          <a:xfrm>
            <a:off x="7286207" y="5189200"/>
            <a:ext cx="41677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just" fontAlgn="base" latinLnBrk="1">
              <a:spcBef>
                <a:spcPts val="0"/>
              </a:spcBef>
              <a:spcAft>
                <a:spcPts val="0"/>
              </a:spcAft>
            </a:pPr>
            <a:r>
              <a:rPr lang="en-US" altLang="ko-KR" sz="1200" dirty="0"/>
              <a:t>Figure</a:t>
            </a:r>
            <a:r>
              <a:rPr lang="ko-KR" altLang="en-US" sz="1200" dirty="0"/>
              <a:t> </a:t>
            </a:r>
            <a:r>
              <a:rPr lang="en-US" altLang="ko-KR" sz="1200" dirty="0"/>
              <a:t>3. The comparison between the Emergency signs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2533992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31132</TotalTime>
  <Words>854</Words>
  <Application>Microsoft Office PowerPoint</Application>
  <PresentationFormat>와이드스크린</PresentationFormat>
  <Paragraphs>207</Paragraphs>
  <Slides>16</Slides>
  <Notes>10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3" baseType="lpstr">
      <vt:lpstr>Arial</vt:lpstr>
      <vt:lpstr>맑은 고딕</vt:lpstr>
      <vt:lpstr>Cambria Math</vt:lpstr>
      <vt:lpstr>Wingdings</vt:lpstr>
      <vt:lpstr>Roboto</vt:lpstr>
      <vt:lpstr>나눔바른고딕</vt:lpstr>
      <vt:lpstr>Office 테마</vt:lpstr>
      <vt:lpstr>PowerPoint 프레젠테이션</vt:lpstr>
      <vt:lpstr>1. Introduction (1/2)</vt:lpstr>
      <vt:lpstr>1. Introduction (2/2)</vt:lpstr>
      <vt:lpstr>2. Method (1/2)</vt:lpstr>
      <vt:lpstr>2. Method (2/2)</vt:lpstr>
      <vt:lpstr>3. Experiment Design (1/5)</vt:lpstr>
      <vt:lpstr>3. Experiment Design (2/5)</vt:lpstr>
      <vt:lpstr>3. Experiment Design (3/5)</vt:lpstr>
      <vt:lpstr>3. Experiment Design (4/5)</vt:lpstr>
      <vt:lpstr>3. Experiment Design (5/5)</vt:lpstr>
      <vt:lpstr>4. Result (1/4)</vt:lpstr>
      <vt:lpstr>4. Result (2/4)</vt:lpstr>
      <vt:lpstr>4. Result (3/4)</vt:lpstr>
      <vt:lpstr>4. Result (4/4)</vt:lpstr>
      <vt:lpstr>5. Discussion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COM</cp:lastModifiedBy>
  <cp:revision>1871</cp:revision>
  <dcterms:created xsi:type="dcterms:W3CDTF">2019-01-18T12:30:47Z</dcterms:created>
  <dcterms:modified xsi:type="dcterms:W3CDTF">2022-05-30T02:08:13Z</dcterms:modified>
</cp:coreProperties>
</file>